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7" r:id="rId3"/>
    <p:sldId id="343" r:id="rId4"/>
    <p:sldId id="344" r:id="rId5"/>
    <p:sldId id="345" r:id="rId6"/>
    <p:sldId id="357" r:id="rId7"/>
    <p:sldId id="358" r:id="rId9"/>
    <p:sldId id="359" r:id="rId10"/>
    <p:sldId id="360" r:id="rId11"/>
    <p:sldId id="362" r:id="rId12"/>
    <p:sldId id="363" r:id="rId13"/>
    <p:sldId id="390" r:id="rId14"/>
    <p:sldId id="399" r:id="rId15"/>
    <p:sldId id="381" r:id="rId16"/>
    <p:sldId id="378" r:id="rId17"/>
    <p:sldId id="379" r:id="rId18"/>
    <p:sldId id="380" r:id="rId19"/>
    <p:sldId id="409" r:id="rId20"/>
    <p:sldId id="366" r:id="rId21"/>
    <p:sldId id="367" r:id="rId22"/>
    <p:sldId id="369" r:id="rId23"/>
    <p:sldId id="370" r:id="rId24"/>
  </p:sldIdLst>
  <p:sldSz cx="9144000" cy="5143500" type="screen16x9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92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yz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634" y="82"/>
      </p:cViewPr>
      <p:guideLst>
        <p:guide orient="horz" pos="1620"/>
        <p:guide pos="29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6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30T12:14:12.188" idx="1">
    <p:pos x="10" y="1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30T12:14:12.188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8575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965200"/>
            <a:ext cx="9144000" cy="3213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272212" y="0"/>
            <a:ext cx="2871787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287893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67879" y="171450"/>
            <a:ext cx="8808243" cy="4800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272212" y="0"/>
            <a:ext cx="2871787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287893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67879" y="171450"/>
            <a:ext cx="8808243" cy="4800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sz="quarter" idx="10"/>
          </p:nvPr>
        </p:nvSpPr>
        <p:spPr>
          <a:xfrm>
            <a:off x="193964" y="1036839"/>
            <a:ext cx="8756072" cy="1662546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272212" y="0"/>
            <a:ext cx="2871787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287893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67879" y="171450"/>
            <a:ext cx="8808243" cy="4800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sz="quarter" idx="10"/>
          </p:nvPr>
        </p:nvSpPr>
        <p:spPr>
          <a:xfrm>
            <a:off x="283293" y="1239142"/>
            <a:ext cx="2041573" cy="159832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2"/>
          <p:cNvSpPr>
            <a:spLocks noGrp="1"/>
          </p:cNvSpPr>
          <p:nvPr>
            <p:ph type="pic" sz="quarter" idx="11"/>
          </p:nvPr>
        </p:nvSpPr>
        <p:spPr>
          <a:xfrm>
            <a:off x="2452643" y="1239142"/>
            <a:ext cx="2041573" cy="159832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2"/>
          <p:cNvSpPr>
            <a:spLocks noGrp="1"/>
          </p:cNvSpPr>
          <p:nvPr>
            <p:ph type="pic" sz="quarter" idx="12"/>
          </p:nvPr>
        </p:nvSpPr>
        <p:spPr>
          <a:xfrm>
            <a:off x="4621993" y="1239142"/>
            <a:ext cx="2041573" cy="159832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791343" y="1239142"/>
            <a:ext cx="2041573" cy="159832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279745" y="2918470"/>
            <a:ext cx="2067530" cy="146499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2448930" y="2918470"/>
            <a:ext cx="2067530" cy="146499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4618115" y="2918470"/>
            <a:ext cx="2067530" cy="146499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787299" y="2918470"/>
            <a:ext cx="2067530" cy="146499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272212" y="0"/>
            <a:ext cx="2871787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287893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67879" y="171450"/>
            <a:ext cx="8808243" cy="4800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2"/>
          <p:cNvSpPr>
            <a:spLocks noGrp="1"/>
          </p:cNvSpPr>
          <p:nvPr>
            <p:ph type="pic" sz="quarter" idx="10"/>
          </p:nvPr>
        </p:nvSpPr>
        <p:spPr>
          <a:xfrm>
            <a:off x="166255" y="1036839"/>
            <a:ext cx="4405745" cy="166254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572000" y="1028743"/>
            <a:ext cx="4412673" cy="16787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8702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498475"/>
            <a:ext cx="9144000" cy="4146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F87CF-3569-4A6D-ABE9-80B564D3AF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1EDE2-ED55-47B1-BF0C-0EF98048EB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tags" Target="../tags/tag3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655051" y="3392744"/>
            <a:ext cx="3833897" cy="283747"/>
            <a:chOff x="2633583" y="2819862"/>
            <a:chExt cx="3833897" cy="283747"/>
          </a:xfrm>
        </p:grpSpPr>
        <p:sp>
          <p:nvSpPr>
            <p:cNvPr id="20" name="矩形 19"/>
            <p:cNvSpPr/>
            <p:nvPr/>
          </p:nvSpPr>
          <p:spPr>
            <a:xfrm>
              <a:off x="2833040" y="2823236"/>
              <a:ext cx="1647818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答辩学生：童永振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633583" y="2819862"/>
              <a:ext cx="283747" cy="2837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819662" y="2823236"/>
              <a:ext cx="1647818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指导老师：奚雪峰</a:t>
              </a: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2693693" y="2890163"/>
              <a:ext cx="169831" cy="166488"/>
              <a:chOff x="2498" y="1246"/>
              <a:chExt cx="762" cy="747"/>
            </a:xfrm>
            <a:solidFill>
              <a:schemeClr val="bg1"/>
            </a:solidFill>
          </p:grpSpPr>
          <p:sp>
            <p:nvSpPr>
              <p:cNvPr id="5" name="Freeform 5"/>
              <p:cNvSpPr/>
              <p:nvPr/>
            </p:nvSpPr>
            <p:spPr bwMode="auto">
              <a:xfrm>
                <a:off x="2834" y="1251"/>
                <a:ext cx="426" cy="440"/>
              </a:xfrm>
              <a:custGeom>
                <a:avLst/>
                <a:gdLst>
                  <a:gd name="T0" fmla="*/ 297 w 349"/>
                  <a:gd name="T1" fmla="*/ 0 h 362"/>
                  <a:gd name="T2" fmla="*/ 19 w 349"/>
                  <a:gd name="T3" fmla="*/ 0 h 362"/>
                  <a:gd name="T4" fmla="*/ 0 w 349"/>
                  <a:gd name="T5" fmla="*/ 20 h 362"/>
                  <a:gd name="T6" fmla="*/ 19 w 349"/>
                  <a:gd name="T7" fmla="*/ 39 h 362"/>
                  <a:gd name="T8" fmla="*/ 297 w 349"/>
                  <a:gd name="T9" fmla="*/ 39 h 362"/>
                  <a:gd name="T10" fmla="*/ 310 w 349"/>
                  <a:gd name="T11" fmla="*/ 52 h 362"/>
                  <a:gd name="T12" fmla="*/ 310 w 349"/>
                  <a:gd name="T13" fmla="*/ 310 h 362"/>
                  <a:gd name="T14" fmla="*/ 297 w 349"/>
                  <a:gd name="T15" fmla="*/ 322 h 362"/>
                  <a:gd name="T16" fmla="*/ 19 w 349"/>
                  <a:gd name="T17" fmla="*/ 322 h 362"/>
                  <a:gd name="T18" fmla="*/ 0 w 349"/>
                  <a:gd name="T19" fmla="*/ 342 h 362"/>
                  <a:gd name="T20" fmla="*/ 19 w 349"/>
                  <a:gd name="T21" fmla="*/ 362 h 362"/>
                  <a:gd name="T22" fmla="*/ 297 w 349"/>
                  <a:gd name="T23" fmla="*/ 362 h 362"/>
                  <a:gd name="T24" fmla="*/ 349 w 349"/>
                  <a:gd name="T25" fmla="*/ 310 h 362"/>
                  <a:gd name="T26" fmla="*/ 349 w 349"/>
                  <a:gd name="T27" fmla="*/ 52 h 362"/>
                  <a:gd name="T28" fmla="*/ 297 w 349"/>
                  <a:gd name="T29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9" h="362">
                    <a:moveTo>
                      <a:pt x="297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39"/>
                      <a:pt x="19" y="39"/>
                    </a:cubicBezTo>
                    <a:cubicBezTo>
                      <a:pt x="297" y="39"/>
                      <a:pt x="297" y="39"/>
                      <a:pt x="297" y="39"/>
                    </a:cubicBezTo>
                    <a:cubicBezTo>
                      <a:pt x="304" y="39"/>
                      <a:pt x="310" y="45"/>
                      <a:pt x="310" y="52"/>
                    </a:cubicBezTo>
                    <a:cubicBezTo>
                      <a:pt x="310" y="310"/>
                      <a:pt x="310" y="310"/>
                      <a:pt x="310" y="310"/>
                    </a:cubicBezTo>
                    <a:cubicBezTo>
                      <a:pt x="310" y="317"/>
                      <a:pt x="304" y="322"/>
                      <a:pt x="297" y="322"/>
                    </a:cubicBezTo>
                    <a:cubicBezTo>
                      <a:pt x="19" y="322"/>
                      <a:pt x="19" y="322"/>
                      <a:pt x="19" y="322"/>
                    </a:cubicBezTo>
                    <a:cubicBezTo>
                      <a:pt x="9" y="322"/>
                      <a:pt x="0" y="331"/>
                      <a:pt x="0" y="342"/>
                    </a:cubicBezTo>
                    <a:cubicBezTo>
                      <a:pt x="0" y="353"/>
                      <a:pt x="9" y="362"/>
                      <a:pt x="19" y="362"/>
                    </a:cubicBezTo>
                    <a:cubicBezTo>
                      <a:pt x="297" y="362"/>
                      <a:pt x="297" y="362"/>
                      <a:pt x="297" y="362"/>
                    </a:cubicBezTo>
                    <a:cubicBezTo>
                      <a:pt x="326" y="362"/>
                      <a:pt x="349" y="338"/>
                      <a:pt x="349" y="310"/>
                    </a:cubicBezTo>
                    <a:cubicBezTo>
                      <a:pt x="349" y="52"/>
                      <a:pt x="349" y="52"/>
                      <a:pt x="349" y="52"/>
                    </a:cubicBezTo>
                    <a:cubicBezTo>
                      <a:pt x="349" y="24"/>
                      <a:pt x="326" y="0"/>
                      <a:pt x="2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2556C"/>
                  </a:solidFill>
                  <a:effectLst/>
                  <a:uLnTx/>
                  <a:uFillTx/>
                  <a:latin typeface="Calibri Light" panose="020F0302020204030204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" name="Freeform 6"/>
              <p:cNvSpPr>
                <a:spLocks noEditPoints="1"/>
              </p:cNvSpPr>
              <p:nvPr/>
            </p:nvSpPr>
            <p:spPr bwMode="auto">
              <a:xfrm>
                <a:off x="2498" y="1246"/>
                <a:ext cx="673" cy="747"/>
              </a:xfrm>
              <a:custGeom>
                <a:avLst/>
                <a:gdLst>
                  <a:gd name="T0" fmla="*/ 423 w 551"/>
                  <a:gd name="T1" fmla="*/ 309 h 614"/>
                  <a:gd name="T2" fmla="*/ 456 w 551"/>
                  <a:gd name="T3" fmla="*/ 222 h 614"/>
                  <a:gd name="T4" fmla="*/ 507 w 551"/>
                  <a:gd name="T5" fmla="*/ 256 h 614"/>
                  <a:gd name="T6" fmla="*/ 549 w 551"/>
                  <a:gd name="T7" fmla="*/ 93 h 614"/>
                  <a:gd name="T8" fmla="*/ 510 w 551"/>
                  <a:gd name="T9" fmla="*/ 86 h 614"/>
                  <a:gd name="T10" fmla="*/ 459 w 551"/>
                  <a:gd name="T11" fmla="*/ 171 h 614"/>
                  <a:gd name="T12" fmla="*/ 427 w 551"/>
                  <a:gd name="T13" fmla="*/ 180 h 614"/>
                  <a:gd name="T14" fmla="*/ 399 w 551"/>
                  <a:gd name="T15" fmla="*/ 237 h 614"/>
                  <a:gd name="T16" fmla="*/ 369 w 551"/>
                  <a:gd name="T17" fmla="*/ 263 h 614"/>
                  <a:gd name="T18" fmla="*/ 419 w 551"/>
                  <a:gd name="T19" fmla="*/ 310 h 614"/>
                  <a:gd name="T20" fmla="*/ 218 w 551"/>
                  <a:gd name="T21" fmla="*/ 85 h 614"/>
                  <a:gd name="T22" fmla="*/ 48 w 551"/>
                  <a:gd name="T23" fmla="*/ 85 h 614"/>
                  <a:gd name="T24" fmla="*/ 133 w 551"/>
                  <a:gd name="T25" fmla="*/ 39 h 614"/>
                  <a:gd name="T26" fmla="*/ 133 w 551"/>
                  <a:gd name="T27" fmla="*/ 132 h 614"/>
                  <a:gd name="T28" fmla="*/ 133 w 551"/>
                  <a:gd name="T29" fmla="*/ 39 h 614"/>
                  <a:gd name="T30" fmla="*/ 296 w 551"/>
                  <a:gd name="T31" fmla="*/ 183 h 614"/>
                  <a:gd name="T32" fmla="*/ 12 w 551"/>
                  <a:gd name="T33" fmla="*/ 196 h 614"/>
                  <a:gd name="T34" fmla="*/ 6 w 551"/>
                  <a:gd name="T35" fmla="*/ 381 h 614"/>
                  <a:gd name="T36" fmla="*/ 47 w 551"/>
                  <a:gd name="T37" fmla="*/ 430 h 614"/>
                  <a:gd name="T38" fmla="*/ 60 w 551"/>
                  <a:gd name="T39" fmla="*/ 562 h 614"/>
                  <a:gd name="T40" fmla="*/ 117 w 551"/>
                  <a:gd name="T41" fmla="*/ 614 h 614"/>
                  <a:gd name="T42" fmla="*/ 206 w 551"/>
                  <a:gd name="T43" fmla="*/ 562 h 614"/>
                  <a:gd name="T44" fmla="*/ 235 w 551"/>
                  <a:gd name="T45" fmla="*/ 298 h 614"/>
                  <a:gd name="T46" fmla="*/ 343 w 551"/>
                  <a:gd name="T47" fmla="*/ 230 h 614"/>
                  <a:gd name="T48" fmla="*/ 224 w 551"/>
                  <a:gd name="T49" fmla="*/ 261 h 614"/>
                  <a:gd name="T50" fmla="*/ 167 w 551"/>
                  <a:gd name="T51" fmla="*/ 559 h 614"/>
                  <a:gd name="T52" fmla="*/ 117 w 551"/>
                  <a:gd name="T53" fmla="*/ 575 h 614"/>
                  <a:gd name="T54" fmla="*/ 88 w 551"/>
                  <a:gd name="T55" fmla="*/ 429 h 614"/>
                  <a:gd name="T56" fmla="*/ 46 w 551"/>
                  <a:gd name="T57" fmla="*/ 382 h 614"/>
                  <a:gd name="T58" fmla="*/ 40 w 551"/>
                  <a:gd name="T59" fmla="*/ 226 h 614"/>
                  <a:gd name="T60" fmla="*/ 43 w 551"/>
                  <a:gd name="T61" fmla="*/ 222 h 614"/>
                  <a:gd name="T62" fmla="*/ 304 w 551"/>
                  <a:gd name="T63" fmla="*/ 23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51" h="614">
                    <a:moveTo>
                      <a:pt x="419" y="310"/>
                    </a:moveTo>
                    <a:cubicBezTo>
                      <a:pt x="420" y="310"/>
                      <a:pt x="422" y="310"/>
                      <a:pt x="423" y="309"/>
                    </a:cubicBezTo>
                    <a:cubicBezTo>
                      <a:pt x="430" y="308"/>
                      <a:pt x="436" y="302"/>
                      <a:pt x="438" y="295"/>
                    </a:cubicBezTo>
                    <a:cubicBezTo>
                      <a:pt x="456" y="222"/>
                      <a:pt x="456" y="222"/>
                      <a:pt x="456" y="222"/>
                    </a:cubicBezTo>
                    <a:cubicBezTo>
                      <a:pt x="488" y="252"/>
                      <a:pt x="488" y="252"/>
                      <a:pt x="488" y="252"/>
                    </a:cubicBezTo>
                    <a:cubicBezTo>
                      <a:pt x="493" y="257"/>
                      <a:pt x="501" y="258"/>
                      <a:pt x="507" y="256"/>
                    </a:cubicBezTo>
                    <a:cubicBezTo>
                      <a:pt x="514" y="254"/>
                      <a:pt x="519" y="248"/>
                      <a:pt x="521" y="241"/>
                    </a:cubicBezTo>
                    <a:cubicBezTo>
                      <a:pt x="549" y="93"/>
                      <a:pt x="549" y="93"/>
                      <a:pt x="549" y="93"/>
                    </a:cubicBezTo>
                    <a:cubicBezTo>
                      <a:pt x="551" y="82"/>
                      <a:pt x="544" y="72"/>
                      <a:pt x="533" y="70"/>
                    </a:cubicBezTo>
                    <a:cubicBezTo>
                      <a:pt x="523" y="68"/>
                      <a:pt x="512" y="75"/>
                      <a:pt x="510" y="86"/>
                    </a:cubicBezTo>
                    <a:cubicBezTo>
                      <a:pt x="489" y="199"/>
                      <a:pt x="489" y="199"/>
                      <a:pt x="489" y="199"/>
                    </a:cubicBezTo>
                    <a:cubicBezTo>
                      <a:pt x="459" y="171"/>
                      <a:pt x="459" y="171"/>
                      <a:pt x="459" y="171"/>
                    </a:cubicBezTo>
                    <a:cubicBezTo>
                      <a:pt x="454" y="166"/>
                      <a:pt x="447" y="164"/>
                      <a:pt x="441" y="166"/>
                    </a:cubicBezTo>
                    <a:cubicBezTo>
                      <a:pt x="434" y="168"/>
                      <a:pt x="429" y="173"/>
                      <a:pt x="427" y="180"/>
                    </a:cubicBezTo>
                    <a:cubicBezTo>
                      <a:pt x="409" y="249"/>
                      <a:pt x="409" y="249"/>
                      <a:pt x="409" y="249"/>
                    </a:cubicBezTo>
                    <a:cubicBezTo>
                      <a:pt x="399" y="237"/>
                      <a:pt x="399" y="237"/>
                      <a:pt x="399" y="237"/>
                    </a:cubicBezTo>
                    <a:cubicBezTo>
                      <a:pt x="392" y="229"/>
                      <a:pt x="379" y="228"/>
                      <a:pt x="371" y="235"/>
                    </a:cubicBezTo>
                    <a:cubicBezTo>
                      <a:pt x="363" y="242"/>
                      <a:pt x="362" y="254"/>
                      <a:pt x="369" y="263"/>
                    </a:cubicBezTo>
                    <a:cubicBezTo>
                      <a:pt x="404" y="303"/>
                      <a:pt x="404" y="303"/>
                      <a:pt x="404" y="303"/>
                    </a:cubicBezTo>
                    <a:cubicBezTo>
                      <a:pt x="408" y="307"/>
                      <a:pt x="413" y="310"/>
                      <a:pt x="419" y="310"/>
                    </a:cubicBezTo>
                    <a:close/>
                    <a:moveTo>
                      <a:pt x="133" y="171"/>
                    </a:moveTo>
                    <a:cubicBezTo>
                      <a:pt x="180" y="171"/>
                      <a:pt x="218" y="132"/>
                      <a:pt x="218" y="85"/>
                    </a:cubicBezTo>
                    <a:cubicBezTo>
                      <a:pt x="218" y="38"/>
                      <a:pt x="180" y="0"/>
                      <a:pt x="133" y="0"/>
                    </a:cubicBezTo>
                    <a:cubicBezTo>
                      <a:pt x="86" y="0"/>
                      <a:pt x="48" y="38"/>
                      <a:pt x="48" y="85"/>
                    </a:cubicBezTo>
                    <a:cubicBezTo>
                      <a:pt x="48" y="132"/>
                      <a:pt x="86" y="171"/>
                      <a:pt x="133" y="171"/>
                    </a:cubicBezTo>
                    <a:close/>
                    <a:moveTo>
                      <a:pt x="133" y="39"/>
                    </a:moveTo>
                    <a:cubicBezTo>
                      <a:pt x="158" y="39"/>
                      <a:pt x="179" y="60"/>
                      <a:pt x="179" y="85"/>
                    </a:cubicBezTo>
                    <a:cubicBezTo>
                      <a:pt x="179" y="111"/>
                      <a:pt x="159" y="132"/>
                      <a:pt x="133" y="132"/>
                    </a:cubicBezTo>
                    <a:cubicBezTo>
                      <a:pt x="107" y="132"/>
                      <a:pt x="87" y="111"/>
                      <a:pt x="87" y="85"/>
                    </a:cubicBezTo>
                    <a:cubicBezTo>
                      <a:pt x="87" y="60"/>
                      <a:pt x="108" y="39"/>
                      <a:pt x="133" y="39"/>
                    </a:cubicBezTo>
                    <a:close/>
                    <a:moveTo>
                      <a:pt x="343" y="230"/>
                    </a:moveTo>
                    <a:cubicBezTo>
                      <a:pt x="343" y="204"/>
                      <a:pt x="322" y="183"/>
                      <a:pt x="296" y="183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31" y="183"/>
                      <a:pt x="21" y="188"/>
                      <a:pt x="12" y="196"/>
                    </a:cubicBezTo>
                    <a:cubicBezTo>
                      <a:pt x="4" y="204"/>
                      <a:pt x="0" y="215"/>
                      <a:pt x="1" y="227"/>
                    </a:cubicBezTo>
                    <a:cubicBezTo>
                      <a:pt x="6" y="381"/>
                      <a:pt x="6" y="381"/>
                      <a:pt x="6" y="381"/>
                    </a:cubicBezTo>
                    <a:cubicBezTo>
                      <a:pt x="7" y="394"/>
                      <a:pt x="13" y="407"/>
                      <a:pt x="24" y="414"/>
                    </a:cubicBezTo>
                    <a:cubicBezTo>
                      <a:pt x="47" y="430"/>
                      <a:pt x="47" y="430"/>
                      <a:pt x="47" y="430"/>
                    </a:cubicBezTo>
                    <a:cubicBezTo>
                      <a:pt x="48" y="430"/>
                      <a:pt x="49" y="431"/>
                      <a:pt x="49" y="432"/>
                    </a:cubicBezTo>
                    <a:cubicBezTo>
                      <a:pt x="60" y="562"/>
                      <a:pt x="60" y="562"/>
                      <a:pt x="60" y="562"/>
                    </a:cubicBezTo>
                    <a:cubicBezTo>
                      <a:pt x="61" y="576"/>
                      <a:pt x="68" y="589"/>
                      <a:pt x="78" y="599"/>
                    </a:cubicBezTo>
                    <a:cubicBezTo>
                      <a:pt x="89" y="609"/>
                      <a:pt x="103" y="614"/>
                      <a:pt x="117" y="614"/>
                    </a:cubicBezTo>
                    <a:cubicBezTo>
                      <a:pt x="149" y="614"/>
                      <a:pt x="149" y="614"/>
                      <a:pt x="149" y="614"/>
                    </a:cubicBezTo>
                    <a:cubicBezTo>
                      <a:pt x="178" y="614"/>
                      <a:pt x="203" y="592"/>
                      <a:pt x="206" y="562"/>
                    </a:cubicBezTo>
                    <a:cubicBezTo>
                      <a:pt x="233" y="301"/>
                      <a:pt x="233" y="301"/>
                      <a:pt x="233" y="301"/>
                    </a:cubicBezTo>
                    <a:cubicBezTo>
                      <a:pt x="233" y="299"/>
                      <a:pt x="234" y="298"/>
                      <a:pt x="235" y="298"/>
                    </a:cubicBezTo>
                    <a:cubicBezTo>
                      <a:pt x="310" y="275"/>
                      <a:pt x="310" y="275"/>
                      <a:pt x="310" y="275"/>
                    </a:cubicBezTo>
                    <a:cubicBezTo>
                      <a:pt x="330" y="269"/>
                      <a:pt x="343" y="251"/>
                      <a:pt x="343" y="230"/>
                    </a:cubicBezTo>
                    <a:close/>
                    <a:moveTo>
                      <a:pt x="299" y="238"/>
                    </a:moveTo>
                    <a:cubicBezTo>
                      <a:pt x="224" y="261"/>
                      <a:pt x="224" y="261"/>
                      <a:pt x="224" y="261"/>
                    </a:cubicBezTo>
                    <a:cubicBezTo>
                      <a:pt x="207" y="266"/>
                      <a:pt x="196" y="280"/>
                      <a:pt x="194" y="297"/>
                    </a:cubicBezTo>
                    <a:cubicBezTo>
                      <a:pt x="167" y="559"/>
                      <a:pt x="167" y="559"/>
                      <a:pt x="167" y="559"/>
                    </a:cubicBezTo>
                    <a:cubicBezTo>
                      <a:pt x="166" y="568"/>
                      <a:pt x="158" y="575"/>
                      <a:pt x="149" y="575"/>
                    </a:cubicBezTo>
                    <a:cubicBezTo>
                      <a:pt x="117" y="575"/>
                      <a:pt x="117" y="575"/>
                      <a:pt x="117" y="575"/>
                    </a:cubicBezTo>
                    <a:cubicBezTo>
                      <a:pt x="107" y="575"/>
                      <a:pt x="100" y="568"/>
                      <a:pt x="99" y="558"/>
                    </a:cubicBezTo>
                    <a:cubicBezTo>
                      <a:pt x="88" y="429"/>
                      <a:pt x="88" y="429"/>
                      <a:pt x="88" y="429"/>
                    </a:cubicBezTo>
                    <a:cubicBezTo>
                      <a:pt x="87" y="416"/>
                      <a:pt x="80" y="405"/>
                      <a:pt x="69" y="398"/>
                    </a:cubicBezTo>
                    <a:cubicBezTo>
                      <a:pt x="46" y="382"/>
                      <a:pt x="46" y="382"/>
                      <a:pt x="46" y="382"/>
                    </a:cubicBezTo>
                    <a:cubicBezTo>
                      <a:pt x="46" y="382"/>
                      <a:pt x="45" y="381"/>
                      <a:pt x="45" y="380"/>
                    </a:cubicBezTo>
                    <a:cubicBezTo>
                      <a:pt x="40" y="226"/>
                      <a:pt x="40" y="226"/>
                      <a:pt x="40" y="226"/>
                    </a:cubicBezTo>
                    <a:cubicBezTo>
                      <a:pt x="40" y="225"/>
                      <a:pt x="40" y="224"/>
                      <a:pt x="41" y="223"/>
                    </a:cubicBezTo>
                    <a:cubicBezTo>
                      <a:pt x="41" y="223"/>
                      <a:pt x="42" y="222"/>
                      <a:pt x="43" y="222"/>
                    </a:cubicBezTo>
                    <a:cubicBezTo>
                      <a:pt x="296" y="222"/>
                      <a:pt x="296" y="222"/>
                      <a:pt x="296" y="222"/>
                    </a:cubicBezTo>
                    <a:cubicBezTo>
                      <a:pt x="301" y="222"/>
                      <a:pt x="304" y="226"/>
                      <a:pt x="304" y="230"/>
                    </a:cubicBezTo>
                    <a:cubicBezTo>
                      <a:pt x="304" y="234"/>
                      <a:pt x="302" y="237"/>
                      <a:pt x="299" y="2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2556C"/>
                  </a:solidFill>
                  <a:effectLst/>
                  <a:uLnTx/>
                  <a:uFillTx/>
                  <a:latin typeface="Calibri Light" panose="020F0302020204030204"/>
                  <a:ea typeface="微软雅黑 Light" panose="020B0502040204020203" charset="-122"/>
                  <a:cs typeface="+mn-cs"/>
                </a:endParaRPr>
              </a:p>
            </p:txBody>
          </p:sp>
        </p:grpSp>
        <p:sp>
          <p:nvSpPr>
            <p:cNvPr id="35" name="椭圆 34"/>
            <p:cNvSpPr/>
            <p:nvPr/>
          </p:nvSpPr>
          <p:spPr>
            <a:xfrm>
              <a:off x="4620205" y="2819862"/>
              <a:ext cx="283747" cy="2837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4687016" y="2874411"/>
              <a:ext cx="150124" cy="174648"/>
            </a:xfrm>
            <a:custGeom>
              <a:avLst/>
              <a:gdLst>
                <a:gd name="T0" fmla="*/ 688 w 701"/>
                <a:gd name="T1" fmla="*/ 820 h 820"/>
                <a:gd name="T2" fmla="*/ 21 w 701"/>
                <a:gd name="T3" fmla="*/ 820 h 820"/>
                <a:gd name="T4" fmla="*/ 0 w 701"/>
                <a:gd name="T5" fmla="*/ 800 h 820"/>
                <a:gd name="T6" fmla="*/ 99 w 701"/>
                <a:gd name="T7" fmla="*/ 512 h 820"/>
                <a:gd name="T8" fmla="*/ 113 w 701"/>
                <a:gd name="T9" fmla="*/ 507 h 820"/>
                <a:gd name="T10" fmla="*/ 204 w 701"/>
                <a:gd name="T11" fmla="*/ 549 h 820"/>
                <a:gd name="T12" fmla="*/ 58 w 701"/>
                <a:gd name="T13" fmla="*/ 665 h 820"/>
                <a:gd name="T14" fmla="*/ 655 w 701"/>
                <a:gd name="T15" fmla="*/ 779 h 820"/>
                <a:gd name="T16" fmla="*/ 573 w 701"/>
                <a:gd name="T17" fmla="*/ 548 h 820"/>
                <a:gd name="T18" fmla="*/ 477 w 701"/>
                <a:gd name="T19" fmla="*/ 507 h 820"/>
                <a:gd name="T20" fmla="*/ 595 w 701"/>
                <a:gd name="T21" fmla="*/ 509 h 820"/>
                <a:gd name="T22" fmla="*/ 696 w 701"/>
                <a:gd name="T23" fmla="*/ 807 h 820"/>
                <a:gd name="T24" fmla="*/ 300 w 701"/>
                <a:gd name="T25" fmla="*/ 711 h 820"/>
                <a:gd name="T26" fmla="*/ 322 w 701"/>
                <a:gd name="T27" fmla="*/ 547 h 820"/>
                <a:gd name="T28" fmla="*/ 381 w 701"/>
                <a:gd name="T29" fmla="*/ 525 h 820"/>
                <a:gd name="T30" fmla="*/ 369 w 701"/>
                <a:gd name="T31" fmla="*/ 569 h 820"/>
                <a:gd name="T32" fmla="*/ 354 w 701"/>
                <a:gd name="T33" fmla="*/ 752 h 820"/>
                <a:gd name="T34" fmla="*/ 454 w 701"/>
                <a:gd name="T35" fmla="*/ 452 h 820"/>
                <a:gd name="T36" fmla="*/ 345 w 701"/>
                <a:gd name="T37" fmla="*/ 508 h 820"/>
                <a:gd name="T38" fmla="*/ 239 w 701"/>
                <a:gd name="T39" fmla="*/ 455 h 820"/>
                <a:gd name="T40" fmla="*/ 149 w 701"/>
                <a:gd name="T41" fmla="*/ 309 h 820"/>
                <a:gd name="T42" fmla="*/ 139 w 701"/>
                <a:gd name="T43" fmla="*/ 236 h 820"/>
                <a:gd name="T44" fmla="*/ 156 w 701"/>
                <a:gd name="T45" fmla="*/ 226 h 820"/>
                <a:gd name="T46" fmla="*/ 353 w 701"/>
                <a:gd name="T47" fmla="*/ 25 h 820"/>
                <a:gd name="T48" fmla="*/ 540 w 701"/>
                <a:gd name="T49" fmla="*/ 231 h 820"/>
                <a:gd name="T50" fmla="*/ 548 w 701"/>
                <a:gd name="T51" fmla="*/ 246 h 820"/>
                <a:gd name="T52" fmla="*/ 512 w 701"/>
                <a:gd name="T53" fmla="*/ 341 h 820"/>
                <a:gd name="T54" fmla="*/ 490 w 701"/>
                <a:gd name="T55" fmla="*/ 256 h 820"/>
                <a:gd name="T56" fmla="*/ 481 w 701"/>
                <a:gd name="T57" fmla="*/ 240 h 820"/>
                <a:gd name="T58" fmla="*/ 424 w 701"/>
                <a:gd name="T59" fmla="*/ 136 h 820"/>
                <a:gd name="T60" fmla="*/ 405 w 701"/>
                <a:gd name="T61" fmla="*/ 158 h 820"/>
                <a:gd name="T62" fmla="*/ 394 w 701"/>
                <a:gd name="T63" fmla="*/ 164 h 820"/>
                <a:gd name="T64" fmla="*/ 393 w 701"/>
                <a:gd name="T65" fmla="*/ 132 h 820"/>
                <a:gd name="T66" fmla="*/ 214 w 701"/>
                <a:gd name="T67" fmla="*/ 162 h 820"/>
                <a:gd name="T68" fmla="*/ 205 w 701"/>
                <a:gd name="T69" fmla="*/ 257 h 820"/>
                <a:gd name="T70" fmla="*/ 202 w 701"/>
                <a:gd name="T71" fmla="*/ 263 h 820"/>
                <a:gd name="T72" fmla="*/ 184 w 701"/>
                <a:gd name="T73" fmla="*/ 295 h 820"/>
                <a:gd name="T74" fmla="*/ 208 w 701"/>
                <a:gd name="T75" fmla="*/ 313 h 820"/>
                <a:gd name="T76" fmla="*/ 266 w 701"/>
                <a:gd name="T77" fmla="*/ 429 h 820"/>
                <a:gd name="T78" fmla="*/ 426 w 701"/>
                <a:gd name="T79" fmla="*/ 426 h 820"/>
                <a:gd name="T80" fmla="*/ 480 w 701"/>
                <a:gd name="T81" fmla="*/ 313 h 820"/>
                <a:gd name="T82" fmla="*/ 504 w 701"/>
                <a:gd name="T83" fmla="*/ 294 h 820"/>
                <a:gd name="T84" fmla="*/ 492 w 701"/>
                <a:gd name="T85" fmla="*/ 265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1" h="820">
                  <a:moveTo>
                    <a:pt x="696" y="807"/>
                  </a:moveTo>
                  <a:cubicBezTo>
                    <a:pt x="688" y="820"/>
                    <a:pt x="688" y="820"/>
                    <a:pt x="688" y="820"/>
                  </a:cubicBezTo>
                  <a:cubicBezTo>
                    <a:pt x="670" y="820"/>
                    <a:pt x="670" y="820"/>
                    <a:pt x="670" y="820"/>
                  </a:cubicBezTo>
                  <a:cubicBezTo>
                    <a:pt x="21" y="820"/>
                    <a:pt x="21" y="820"/>
                    <a:pt x="21" y="820"/>
                  </a:cubicBezTo>
                  <a:cubicBezTo>
                    <a:pt x="0" y="820"/>
                    <a:pt x="0" y="820"/>
                    <a:pt x="0" y="820"/>
                  </a:cubicBezTo>
                  <a:cubicBezTo>
                    <a:pt x="0" y="800"/>
                    <a:pt x="0" y="800"/>
                    <a:pt x="0" y="800"/>
                  </a:cubicBezTo>
                  <a:cubicBezTo>
                    <a:pt x="1" y="760"/>
                    <a:pt x="5" y="707"/>
                    <a:pt x="19" y="655"/>
                  </a:cubicBezTo>
                  <a:cubicBezTo>
                    <a:pt x="33" y="601"/>
                    <a:pt x="57" y="549"/>
                    <a:pt x="99" y="512"/>
                  </a:cubicBezTo>
                  <a:cubicBezTo>
                    <a:pt x="105" y="507"/>
                    <a:pt x="105" y="507"/>
                    <a:pt x="105" y="507"/>
                  </a:cubicBezTo>
                  <a:cubicBezTo>
                    <a:pt x="113" y="507"/>
                    <a:pt x="113" y="507"/>
                    <a:pt x="113" y="507"/>
                  </a:cubicBezTo>
                  <a:cubicBezTo>
                    <a:pt x="204" y="507"/>
                    <a:pt x="204" y="507"/>
                    <a:pt x="204" y="507"/>
                  </a:cubicBezTo>
                  <a:cubicBezTo>
                    <a:pt x="204" y="549"/>
                    <a:pt x="204" y="549"/>
                    <a:pt x="204" y="549"/>
                  </a:cubicBezTo>
                  <a:cubicBezTo>
                    <a:pt x="121" y="548"/>
                    <a:pt x="121" y="548"/>
                    <a:pt x="121" y="548"/>
                  </a:cubicBezTo>
                  <a:cubicBezTo>
                    <a:pt x="89" y="578"/>
                    <a:pt x="70" y="621"/>
                    <a:pt x="58" y="665"/>
                  </a:cubicBezTo>
                  <a:cubicBezTo>
                    <a:pt x="48" y="705"/>
                    <a:pt x="43" y="746"/>
                    <a:pt x="42" y="780"/>
                  </a:cubicBezTo>
                  <a:cubicBezTo>
                    <a:pt x="655" y="779"/>
                    <a:pt x="655" y="779"/>
                    <a:pt x="655" y="779"/>
                  </a:cubicBezTo>
                  <a:cubicBezTo>
                    <a:pt x="656" y="741"/>
                    <a:pt x="644" y="695"/>
                    <a:pt x="631" y="653"/>
                  </a:cubicBezTo>
                  <a:cubicBezTo>
                    <a:pt x="617" y="610"/>
                    <a:pt x="597" y="573"/>
                    <a:pt x="573" y="548"/>
                  </a:cubicBezTo>
                  <a:cubicBezTo>
                    <a:pt x="477" y="548"/>
                    <a:pt x="477" y="548"/>
                    <a:pt x="477" y="548"/>
                  </a:cubicBezTo>
                  <a:cubicBezTo>
                    <a:pt x="477" y="507"/>
                    <a:pt x="477" y="507"/>
                    <a:pt x="477" y="507"/>
                  </a:cubicBezTo>
                  <a:cubicBezTo>
                    <a:pt x="586" y="507"/>
                    <a:pt x="586" y="507"/>
                    <a:pt x="586" y="507"/>
                  </a:cubicBezTo>
                  <a:cubicBezTo>
                    <a:pt x="595" y="509"/>
                    <a:pt x="595" y="509"/>
                    <a:pt x="595" y="509"/>
                  </a:cubicBezTo>
                  <a:cubicBezTo>
                    <a:pt x="627" y="539"/>
                    <a:pt x="653" y="588"/>
                    <a:pt x="670" y="640"/>
                  </a:cubicBezTo>
                  <a:cubicBezTo>
                    <a:pt x="687" y="695"/>
                    <a:pt x="701" y="759"/>
                    <a:pt x="696" y="807"/>
                  </a:cubicBezTo>
                  <a:close/>
                  <a:moveTo>
                    <a:pt x="354" y="752"/>
                  </a:moveTo>
                  <a:cubicBezTo>
                    <a:pt x="300" y="711"/>
                    <a:pt x="300" y="711"/>
                    <a:pt x="300" y="711"/>
                  </a:cubicBezTo>
                  <a:cubicBezTo>
                    <a:pt x="335" y="569"/>
                    <a:pt x="335" y="569"/>
                    <a:pt x="335" y="569"/>
                  </a:cubicBezTo>
                  <a:cubicBezTo>
                    <a:pt x="322" y="547"/>
                    <a:pt x="322" y="547"/>
                    <a:pt x="322" y="547"/>
                  </a:cubicBezTo>
                  <a:cubicBezTo>
                    <a:pt x="323" y="525"/>
                    <a:pt x="323" y="525"/>
                    <a:pt x="323" y="525"/>
                  </a:cubicBezTo>
                  <a:cubicBezTo>
                    <a:pt x="348" y="524"/>
                    <a:pt x="356" y="524"/>
                    <a:pt x="381" y="525"/>
                  </a:cubicBezTo>
                  <a:cubicBezTo>
                    <a:pt x="382" y="547"/>
                    <a:pt x="382" y="547"/>
                    <a:pt x="382" y="547"/>
                  </a:cubicBezTo>
                  <a:cubicBezTo>
                    <a:pt x="369" y="569"/>
                    <a:pt x="369" y="569"/>
                    <a:pt x="369" y="569"/>
                  </a:cubicBezTo>
                  <a:cubicBezTo>
                    <a:pt x="409" y="711"/>
                    <a:pt x="409" y="711"/>
                    <a:pt x="409" y="711"/>
                  </a:cubicBezTo>
                  <a:cubicBezTo>
                    <a:pt x="354" y="752"/>
                    <a:pt x="354" y="752"/>
                    <a:pt x="354" y="752"/>
                  </a:cubicBezTo>
                  <a:close/>
                  <a:moveTo>
                    <a:pt x="512" y="341"/>
                  </a:moveTo>
                  <a:cubicBezTo>
                    <a:pt x="498" y="389"/>
                    <a:pt x="479" y="425"/>
                    <a:pt x="454" y="452"/>
                  </a:cubicBezTo>
                  <a:cubicBezTo>
                    <a:pt x="426" y="481"/>
                    <a:pt x="392" y="498"/>
                    <a:pt x="348" y="507"/>
                  </a:cubicBezTo>
                  <a:cubicBezTo>
                    <a:pt x="345" y="508"/>
                    <a:pt x="345" y="508"/>
                    <a:pt x="345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02" y="501"/>
                    <a:pt x="268" y="484"/>
                    <a:pt x="239" y="455"/>
                  </a:cubicBezTo>
                  <a:cubicBezTo>
                    <a:pt x="212" y="428"/>
                    <a:pt x="191" y="391"/>
                    <a:pt x="177" y="342"/>
                  </a:cubicBezTo>
                  <a:cubicBezTo>
                    <a:pt x="164" y="335"/>
                    <a:pt x="155" y="324"/>
                    <a:pt x="149" y="309"/>
                  </a:cubicBezTo>
                  <a:cubicBezTo>
                    <a:pt x="142" y="293"/>
                    <a:pt x="139" y="271"/>
                    <a:pt x="139" y="246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48" y="231"/>
                    <a:pt x="148" y="231"/>
                    <a:pt x="148" y="231"/>
                  </a:cubicBezTo>
                  <a:cubicBezTo>
                    <a:pt x="150" y="229"/>
                    <a:pt x="153" y="227"/>
                    <a:pt x="156" y="226"/>
                  </a:cubicBezTo>
                  <a:cubicBezTo>
                    <a:pt x="143" y="150"/>
                    <a:pt x="147" y="85"/>
                    <a:pt x="193" y="42"/>
                  </a:cubicBezTo>
                  <a:cubicBezTo>
                    <a:pt x="229" y="15"/>
                    <a:pt x="294" y="34"/>
                    <a:pt x="353" y="25"/>
                  </a:cubicBezTo>
                  <a:cubicBezTo>
                    <a:pt x="521" y="0"/>
                    <a:pt x="520" y="85"/>
                    <a:pt x="537" y="229"/>
                  </a:cubicBezTo>
                  <a:cubicBezTo>
                    <a:pt x="538" y="230"/>
                    <a:pt x="539" y="230"/>
                    <a:pt x="540" y="231"/>
                  </a:cubicBezTo>
                  <a:cubicBezTo>
                    <a:pt x="548" y="236"/>
                    <a:pt x="548" y="236"/>
                    <a:pt x="548" y="236"/>
                  </a:cubicBezTo>
                  <a:cubicBezTo>
                    <a:pt x="548" y="246"/>
                    <a:pt x="548" y="246"/>
                    <a:pt x="548" y="246"/>
                  </a:cubicBezTo>
                  <a:cubicBezTo>
                    <a:pt x="549" y="271"/>
                    <a:pt x="546" y="292"/>
                    <a:pt x="539" y="308"/>
                  </a:cubicBezTo>
                  <a:cubicBezTo>
                    <a:pt x="533" y="323"/>
                    <a:pt x="524" y="334"/>
                    <a:pt x="512" y="341"/>
                  </a:cubicBezTo>
                  <a:close/>
                  <a:moveTo>
                    <a:pt x="492" y="265"/>
                  </a:moveTo>
                  <a:cubicBezTo>
                    <a:pt x="490" y="256"/>
                    <a:pt x="490" y="256"/>
                    <a:pt x="490" y="256"/>
                  </a:cubicBezTo>
                  <a:cubicBezTo>
                    <a:pt x="484" y="257"/>
                    <a:pt x="484" y="257"/>
                    <a:pt x="484" y="257"/>
                  </a:cubicBezTo>
                  <a:cubicBezTo>
                    <a:pt x="481" y="240"/>
                    <a:pt x="481" y="240"/>
                    <a:pt x="481" y="240"/>
                  </a:cubicBezTo>
                  <a:cubicBezTo>
                    <a:pt x="479" y="227"/>
                    <a:pt x="475" y="161"/>
                    <a:pt x="470" y="150"/>
                  </a:cubicBezTo>
                  <a:cubicBezTo>
                    <a:pt x="455" y="156"/>
                    <a:pt x="439" y="145"/>
                    <a:pt x="424" y="136"/>
                  </a:cubicBezTo>
                  <a:cubicBezTo>
                    <a:pt x="417" y="160"/>
                    <a:pt x="417" y="160"/>
                    <a:pt x="417" y="160"/>
                  </a:cubicBezTo>
                  <a:cubicBezTo>
                    <a:pt x="405" y="158"/>
                    <a:pt x="405" y="158"/>
                    <a:pt x="405" y="158"/>
                  </a:cubicBezTo>
                  <a:cubicBezTo>
                    <a:pt x="406" y="144"/>
                    <a:pt x="406" y="144"/>
                    <a:pt x="406" y="144"/>
                  </a:cubicBezTo>
                  <a:cubicBezTo>
                    <a:pt x="394" y="164"/>
                    <a:pt x="394" y="164"/>
                    <a:pt x="394" y="164"/>
                  </a:cubicBezTo>
                  <a:cubicBezTo>
                    <a:pt x="382" y="162"/>
                    <a:pt x="382" y="162"/>
                    <a:pt x="382" y="162"/>
                  </a:cubicBezTo>
                  <a:cubicBezTo>
                    <a:pt x="393" y="132"/>
                    <a:pt x="393" y="132"/>
                    <a:pt x="393" y="132"/>
                  </a:cubicBezTo>
                  <a:cubicBezTo>
                    <a:pt x="334" y="173"/>
                    <a:pt x="231" y="171"/>
                    <a:pt x="218" y="153"/>
                  </a:cubicBezTo>
                  <a:cubicBezTo>
                    <a:pt x="216" y="155"/>
                    <a:pt x="215" y="159"/>
                    <a:pt x="214" y="162"/>
                  </a:cubicBezTo>
                  <a:cubicBezTo>
                    <a:pt x="211" y="173"/>
                    <a:pt x="208" y="242"/>
                    <a:pt x="205" y="253"/>
                  </a:cubicBezTo>
                  <a:cubicBezTo>
                    <a:pt x="205" y="257"/>
                    <a:pt x="205" y="257"/>
                    <a:pt x="205" y="257"/>
                  </a:cubicBezTo>
                  <a:cubicBezTo>
                    <a:pt x="204" y="257"/>
                    <a:pt x="204" y="257"/>
                    <a:pt x="204" y="257"/>
                  </a:cubicBezTo>
                  <a:cubicBezTo>
                    <a:pt x="204" y="260"/>
                    <a:pt x="203" y="261"/>
                    <a:pt x="202" y="263"/>
                  </a:cubicBezTo>
                  <a:cubicBezTo>
                    <a:pt x="197" y="260"/>
                    <a:pt x="187" y="262"/>
                    <a:pt x="178" y="264"/>
                  </a:cubicBezTo>
                  <a:cubicBezTo>
                    <a:pt x="179" y="276"/>
                    <a:pt x="181" y="286"/>
                    <a:pt x="184" y="295"/>
                  </a:cubicBezTo>
                  <a:cubicBezTo>
                    <a:pt x="188" y="303"/>
                    <a:pt x="192" y="308"/>
                    <a:pt x="198" y="310"/>
                  </a:cubicBezTo>
                  <a:cubicBezTo>
                    <a:pt x="208" y="313"/>
                    <a:pt x="208" y="313"/>
                    <a:pt x="208" y="313"/>
                  </a:cubicBezTo>
                  <a:cubicBezTo>
                    <a:pt x="211" y="323"/>
                    <a:pt x="211" y="323"/>
                    <a:pt x="211" y="323"/>
                  </a:cubicBezTo>
                  <a:cubicBezTo>
                    <a:pt x="224" y="371"/>
                    <a:pt x="243" y="405"/>
                    <a:pt x="266" y="429"/>
                  </a:cubicBezTo>
                  <a:cubicBezTo>
                    <a:pt x="288" y="451"/>
                    <a:pt x="314" y="464"/>
                    <a:pt x="344" y="470"/>
                  </a:cubicBezTo>
                  <a:cubicBezTo>
                    <a:pt x="378" y="462"/>
                    <a:pt x="405" y="448"/>
                    <a:pt x="426" y="426"/>
                  </a:cubicBezTo>
                  <a:cubicBezTo>
                    <a:pt x="449" y="402"/>
                    <a:pt x="465" y="369"/>
                    <a:pt x="478" y="323"/>
                  </a:cubicBezTo>
                  <a:cubicBezTo>
                    <a:pt x="480" y="313"/>
                    <a:pt x="480" y="313"/>
                    <a:pt x="480" y="313"/>
                  </a:cubicBezTo>
                  <a:cubicBezTo>
                    <a:pt x="490" y="310"/>
                    <a:pt x="490" y="310"/>
                    <a:pt x="490" y="310"/>
                  </a:cubicBezTo>
                  <a:cubicBezTo>
                    <a:pt x="496" y="308"/>
                    <a:pt x="500" y="302"/>
                    <a:pt x="504" y="294"/>
                  </a:cubicBezTo>
                  <a:cubicBezTo>
                    <a:pt x="507" y="286"/>
                    <a:pt x="509" y="276"/>
                    <a:pt x="510" y="264"/>
                  </a:cubicBezTo>
                  <a:cubicBezTo>
                    <a:pt x="504" y="264"/>
                    <a:pt x="499" y="264"/>
                    <a:pt x="492" y="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endParaRPr>
            </a:p>
          </p:txBody>
        </p:sp>
      </p:grpSp>
      <p:sp>
        <p:nvSpPr>
          <p:cNvPr id="37" name="矩形 36"/>
          <p:cNvSpPr/>
          <p:nvPr/>
        </p:nvSpPr>
        <p:spPr bwMode="auto">
          <a:xfrm>
            <a:off x="3424237" y="4681597"/>
            <a:ext cx="229552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信息与工程学院 电子信息工程</a:t>
            </a:r>
            <a:r>
              <a:rPr kumimoji="0" lang="en-US" altLang="zh-CN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2111</a:t>
            </a:r>
            <a:r>
              <a:rPr kumimoji="0" lang="zh-CN" altLang="en-US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班</a:t>
            </a:r>
            <a:endParaRPr kumimoji="0" lang="zh-CN" altLang="en-US" sz="1000" b="0" i="0" u="none" strike="noStrike" kern="1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1432559" y="1865532"/>
            <a:ext cx="6278880" cy="82994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访客闭环管理系统答辩</a:t>
            </a:r>
            <a:endParaRPr kumimoji="0" lang="zh-CN" altLang="en-US" sz="48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3386383" y="1580961"/>
            <a:ext cx="25426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1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Century Gothic" panose="020B0502020202020204"/>
                <a:ea typeface="方正兰亭黑_GBK"/>
                <a:cs typeface="+mn-cs"/>
              </a:rPr>
              <a:t>Research Results And Its Application</a:t>
            </a:r>
            <a:endParaRPr kumimoji="0" lang="en-US" altLang="zh-CN" sz="1050" b="1" i="1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Century Gothic" panose="020B0502020202020204"/>
              <a:ea typeface="方正兰亭黑_GBK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401901" y="1865532"/>
            <a:ext cx="6340197" cy="83099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研究成果展示及其应用</a:t>
            </a:r>
            <a:endParaRPr kumimoji="0" lang="zh-CN" altLang="en-US" sz="48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4121944" y="3421857"/>
            <a:ext cx="900112" cy="29289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/>
              <a:t>第三单元</a:t>
            </a:r>
            <a:endParaRPr lang="zh-CN" altLang="en-US" sz="1100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 bwMode="auto">
          <a:xfrm>
            <a:off x="3551237" y="4681597"/>
            <a:ext cx="204152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电子与信息工程学院</a:t>
            </a:r>
            <a:r>
              <a:rPr kumimoji="0" lang="en-US" altLang="zh-CN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计算机</a:t>
            </a:r>
            <a:r>
              <a:rPr kumimoji="0" lang="en-US" altLang="zh-CN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2111</a:t>
            </a:r>
            <a:endParaRPr kumimoji="0" lang="en-US" altLang="zh-CN" sz="1000" b="0" i="0" u="none" strike="noStrike" kern="1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 bwMode="auto">
          <a:xfrm>
            <a:off x="3197264" y="233423"/>
            <a:ext cx="2749471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研究成果展示及其应用</a:t>
            </a:r>
            <a:endParaRPr kumimoji="0" lang="zh-CN" altLang="en-US" sz="20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004457" y="593642"/>
            <a:ext cx="3135085" cy="2000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1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+mj-lt"/>
                <a:ea typeface="微软雅黑 Light" panose="020B0502040204020203" charset="-122"/>
                <a:cs typeface="+mn-cs"/>
              </a:rPr>
              <a:t>Research Results And Its Application</a:t>
            </a:r>
            <a:endParaRPr kumimoji="0" lang="en-US" altLang="zh-CN" sz="700" b="1" i="1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+mj-lt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091" y="849845"/>
            <a:ext cx="14581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505710" y="1261110"/>
            <a:ext cx="4132580" cy="2697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前端</a:t>
            </a:r>
            <a:r>
              <a:rPr lang="en-US" altLang="zh-CN"/>
              <a:t>:uniapp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后端</a:t>
            </a:r>
            <a:r>
              <a:rPr lang="en-US" altLang="zh-CN"/>
              <a:t>:springboot+mybatisPlus+redis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数据库</a:t>
            </a:r>
            <a:r>
              <a:rPr lang="en-US" altLang="zh-CN"/>
              <a:t>:mysql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代码管理</a:t>
            </a:r>
            <a:r>
              <a:rPr lang="en-US" altLang="zh-CN"/>
              <a:t>:git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 bwMode="auto">
          <a:xfrm>
            <a:off x="3197264" y="233423"/>
            <a:ext cx="2749471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研究成果展示及其应用</a:t>
            </a:r>
            <a:endParaRPr kumimoji="0" lang="zh-CN" altLang="en-US" sz="20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004457" y="593642"/>
            <a:ext cx="3135085" cy="2000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1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+mj-lt"/>
                <a:ea typeface="微软雅黑 Light" panose="020B0502040204020203" charset="-122"/>
                <a:cs typeface="+mn-cs"/>
              </a:rPr>
              <a:t>Research Results And Its Application</a:t>
            </a:r>
            <a:endParaRPr kumimoji="0" lang="en-US" altLang="zh-CN" sz="700" b="1" i="1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+mj-lt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091" y="849845"/>
            <a:ext cx="14581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255" y="1128395"/>
            <a:ext cx="3982720" cy="2136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25" y="1151255"/>
            <a:ext cx="3940175" cy="2113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 bwMode="auto">
          <a:xfrm>
            <a:off x="3197264" y="233423"/>
            <a:ext cx="2749471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研究成果展示及其应用</a:t>
            </a:r>
            <a:endParaRPr kumimoji="0" lang="zh-CN" altLang="en-US" sz="20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004457" y="593642"/>
            <a:ext cx="3135085" cy="2000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1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+mj-lt"/>
                <a:ea typeface="微软雅黑 Light" panose="020B0502040204020203" charset="-122"/>
                <a:cs typeface="+mn-cs"/>
              </a:rPr>
              <a:t>Research Results And Its Application</a:t>
            </a:r>
            <a:endParaRPr kumimoji="0" lang="en-US" altLang="zh-CN" sz="700" b="1" i="1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+mj-lt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091" y="849845"/>
            <a:ext cx="14581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4645025" y="1624330"/>
            <a:ext cx="3922395" cy="2442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" y="1577975"/>
            <a:ext cx="3581400" cy="24422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7860" y="943610"/>
            <a:ext cx="2376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 bwMode="auto">
          <a:xfrm>
            <a:off x="3197264" y="233423"/>
            <a:ext cx="2749471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研究成果展示及其应用</a:t>
            </a:r>
            <a:endParaRPr kumimoji="0" lang="zh-CN" altLang="en-US" sz="20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004457" y="593642"/>
            <a:ext cx="3135085" cy="2000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1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+mj-lt"/>
                <a:ea typeface="微软雅黑 Light" panose="020B0502040204020203" charset="-122"/>
                <a:cs typeface="+mn-cs"/>
              </a:rPr>
              <a:t>Research Results And Its Application</a:t>
            </a:r>
            <a:endParaRPr kumimoji="0" lang="en-US" altLang="zh-CN" sz="700" b="1" i="1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+mj-lt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091" y="849845"/>
            <a:ext cx="14581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7409" t="11908" r="23422" b="15452"/>
          <a:stretch>
            <a:fillRect/>
          </a:stretch>
        </p:blipFill>
        <p:spPr>
          <a:xfrm>
            <a:off x="220980" y="793750"/>
            <a:ext cx="3023870" cy="2571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730" y="793750"/>
            <a:ext cx="2543175" cy="3557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0" y="793750"/>
            <a:ext cx="2888615" cy="3508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 bwMode="auto">
          <a:xfrm>
            <a:off x="3197264" y="233423"/>
            <a:ext cx="2749471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研究成果展示及其应用</a:t>
            </a:r>
            <a:endParaRPr kumimoji="0" lang="zh-CN" altLang="en-US" sz="20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004457" y="593642"/>
            <a:ext cx="3135085" cy="2000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1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+mj-lt"/>
                <a:ea typeface="微软雅黑 Light" panose="020B0502040204020203" charset="-122"/>
                <a:cs typeface="+mn-cs"/>
              </a:rPr>
              <a:t>Research Results And Its Application</a:t>
            </a:r>
            <a:endParaRPr kumimoji="0" lang="en-US" altLang="zh-CN" sz="700" b="1" i="1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+mj-lt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091" y="849845"/>
            <a:ext cx="14581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58XX}UUAVATDM_$JQF(XHJK_tm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015" y="974725"/>
            <a:ext cx="1932305" cy="2803525"/>
          </a:xfrm>
          <a:prstGeom prst="rect">
            <a:avLst/>
          </a:prstGeom>
        </p:spPr>
      </p:pic>
      <p:pic>
        <p:nvPicPr>
          <p:cNvPr id="4" name="图片 3" descr="5P)VVN5`BTAND]B%%G8P@(D_tm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915" y="974725"/>
            <a:ext cx="2258060" cy="332168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3"/>
          <a:srcRect l="2627" t="2101" r="-33" b="8476"/>
          <a:stretch>
            <a:fillRect/>
          </a:stretch>
        </p:blipFill>
        <p:spPr>
          <a:xfrm>
            <a:off x="4645025" y="939800"/>
            <a:ext cx="1859915" cy="3188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CND8CIM1`OOVS5X$RQYH)[T_tm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80" y="939800"/>
            <a:ext cx="2190115" cy="31140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 bwMode="auto">
          <a:xfrm>
            <a:off x="3197264" y="233423"/>
            <a:ext cx="2749471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研究成果展示及其应用</a:t>
            </a:r>
            <a:endParaRPr kumimoji="0" lang="zh-CN" altLang="en-US" sz="20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004457" y="593642"/>
            <a:ext cx="3135085" cy="2000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1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+mj-lt"/>
                <a:ea typeface="微软雅黑 Light" panose="020B0502040204020203" charset="-122"/>
                <a:cs typeface="+mn-cs"/>
              </a:rPr>
              <a:t>Research Results And Its Application</a:t>
            </a:r>
            <a:endParaRPr kumimoji="0" lang="en-US" altLang="zh-CN" sz="700" b="1" i="1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+mj-lt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091" y="849845"/>
            <a:ext cx="14581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~I]W_FHG4N49YEBOMS)RK2Q_tm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135" y="958850"/>
            <a:ext cx="2515870" cy="3842385"/>
          </a:xfrm>
          <a:prstGeom prst="rect">
            <a:avLst/>
          </a:prstGeom>
        </p:spPr>
      </p:pic>
      <p:pic>
        <p:nvPicPr>
          <p:cNvPr id="4" name="图片 3" descr="$}2WSM9T)FTXOUW25@I0}K7_tm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515" y="967105"/>
            <a:ext cx="2643505" cy="389636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5986780" y="967105"/>
            <a:ext cx="2313940" cy="38341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 bwMode="auto">
          <a:xfrm>
            <a:off x="3197264" y="233423"/>
            <a:ext cx="2749471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研究成果展示及其应用</a:t>
            </a:r>
            <a:endParaRPr kumimoji="0" lang="zh-CN" altLang="en-US" sz="20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004457" y="593642"/>
            <a:ext cx="3135085" cy="2000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1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+mj-lt"/>
                <a:ea typeface="微软雅黑 Light" panose="020B0502040204020203" charset="-122"/>
                <a:cs typeface="+mn-cs"/>
              </a:rPr>
              <a:t>Research Results And Its Application</a:t>
            </a:r>
            <a:endParaRPr kumimoji="0" lang="en-US" altLang="zh-CN" sz="700" b="1" i="1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+mj-lt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091" y="849845"/>
            <a:ext cx="14581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访问闭环系统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35"/>
            <a:ext cx="9144000" cy="5142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3371956" y="1580961"/>
            <a:ext cx="257153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1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Century Gothic" panose="020B0502020202020204"/>
                <a:ea typeface="方正兰亭黑_GBK"/>
                <a:cs typeface="+mn-cs"/>
              </a:rPr>
              <a:t>The Summary And Acknowledgment</a:t>
            </a:r>
            <a:endParaRPr kumimoji="0" lang="en-US" altLang="zh-CN" sz="1050" b="1" i="1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Century Gothic" panose="020B0502020202020204"/>
              <a:ea typeface="方正兰亭黑_GBK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346959" y="1865532"/>
            <a:ext cx="4450080" cy="82994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答辩总结与致谢</a:t>
            </a:r>
            <a:endParaRPr kumimoji="0" lang="zh-CN" altLang="en-US" sz="48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4121944" y="3421857"/>
            <a:ext cx="900112" cy="29289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/>
              <a:t>第四单元</a:t>
            </a:r>
            <a:endParaRPr lang="zh-CN" altLang="en-US" sz="1100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3551237" y="4681597"/>
            <a:ext cx="204152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电子与信息工程学院</a:t>
            </a:r>
            <a:r>
              <a:rPr kumimoji="0" lang="en-US" altLang="zh-CN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计算机</a:t>
            </a:r>
            <a:r>
              <a:rPr kumimoji="0" lang="en-US" altLang="zh-CN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2111</a:t>
            </a:r>
            <a:endParaRPr kumimoji="0" lang="en-US" altLang="zh-CN" sz="1000" b="0" i="0" u="none" strike="noStrike" kern="1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 bwMode="auto">
          <a:xfrm>
            <a:off x="3591559" y="233423"/>
            <a:ext cx="1960880" cy="39878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论文总结与致谢</a:t>
            </a:r>
            <a:endParaRPr kumimoji="0" lang="zh-CN" altLang="en-US" sz="20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004457" y="593642"/>
            <a:ext cx="3135085" cy="2000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1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+mj-lt"/>
                <a:ea typeface="微软雅黑 Light" panose="020B0502040204020203" charset="-122"/>
                <a:cs typeface="+mn-cs"/>
              </a:rPr>
              <a:t>Research Results And Its Application</a:t>
            </a:r>
            <a:endParaRPr kumimoji="0" lang="en-US" altLang="zh-CN" sz="700" b="1" i="1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+mj-lt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6200" y="1915160"/>
            <a:ext cx="6194425" cy="19488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          </a:t>
            </a:r>
            <a:r>
              <a:rPr lang="zh-CN" altLang="en-US"/>
              <a:t>通过对访客闭环管理系统软件的研究与开发，我们成功地实现了一个功能齐备、高效稳定的系统。系统在设计中充分考虑了用户体验、安全性、时效性等多个方面，以满足企业访客管理的实际需求。</a:t>
            </a:r>
            <a:endParaRPr lang="zh-CN" altLang="en-US"/>
          </a:p>
          <a:p>
            <a:r>
              <a:rPr lang="en-US" altLang="zh-CN"/>
              <a:t>        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84320" y="1303020"/>
            <a:ext cx="1082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kern="10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总结</a:t>
            </a:r>
            <a:endParaRPr lang="zh-CN" altLang="en-US" sz="2000" b="1" kern="10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6"/>
          <p:cNvSpPr txBox="1">
            <a:spLocks noChangeArrowheads="1"/>
          </p:cNvSpPr>
          <p:nvPr/>
        </p:nvSpPr>
        <p:spPr bwMode="auto">
          <a:xfrm>
            <a:off x="1346304" y="1940313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选题的背景与意义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1337340" y="3402123"/>
            <a:ext cx="24929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研究成果展示及其应用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46304" y="2279178"/>
            <a:ext cx="27735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Century Gothic" panose="020B0502020202020204"/>
                <a:ea typeface="方正兰亭黑_GBK"/>
                <a:cs typeface="+mn-cs"/>
              </a:rPr>
              <a:t>Background And Significance Of The Selected Topic</a:t>
            </a:r>
            <a:endParaRPr kumimoji="0" lang="en-US" altLang="zh-CN" sz="800" b="0" i="0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Century Gothic" panose="020B0502020202020204"/>
              <a:ea typeface="方正兰亭黑_GBK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37340" y="3740988"/>
            <a:ext cx="19688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Century Gothic" panose="020B0502020202020204"/>
                <a:ea typeface="方正兰亭黑_GBK"/>
                <a:cs typeface="+mn-cs"/>
              </a:rPr>
              <a:t>Research Results And Its Application</a:t>
            </a:r>
            <a:endParaRPr kumimoji="0" lang="en-US" altLang="zh-CN" sz="800" b="0" i="0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Century Gothic" panose="020B0502020202020204"/>
              <a:ea typeface="方正兰亭黑_GBK"/>
              <a:cs typeface="+mn-cs"/>
            </a:endParaRPr>
          </a:p>
        </p:txBody>
      </p:sp>
      <p:sp>
        <p:nvSpPr>
          <p:cNvPr id="28" name="文本框 6"/>
          <p:cNvSpPr txBox="1">
            <a:spLocks noChangeArrowheads="1"/>
          </p:cNvSpPr>
          <p:nvPr/>
        </p:nvSpPr>
        <p:spPr bwMode="auto">
          <a:xfrm>
            <a:off x="5640531" y="1940313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研究方法及过程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5631567" y="3402123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论文总结与致谢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640531" y="2279178"/>
            <a:ext cx="186301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Century Gothic" panose="020B0502020202020204"/>
                <a:ea typeface="方正兰亭黑_GBK"/>
                <a:cs typeface="+mn-cs"/>
              </a:rPr>
              <a:t>Research Methods And Processes</a:t>
            </a:r>
            <a:endParaRPr kumimoji="0" lang="en-US" altLang="zh-CN" sz="800" b="0" i="0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Century Gothic" panose="020B0502020202020204"/>
              <a:ea typeface="方正兰亭黑_GBK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631567" y="3791555"/>
            <a:ext cx="20104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Century Gothic" panose="020B0502020202020204"/>
                <a:ea typeface="方正兰亭黑_GBK"/>
                <a:cs typeface="+mn-cs"/>
              </a:rPr>
              <a:t>The Summary And Acknowledgment</a:t>
            </a:r>
            <a:endParaRPr kumimoji="0" lang="en-US" altLang="zh-CN" sz="800" b="0" i="0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Century Gothic" panose="020B0502020202020204"/>
              <a:ea typeface="方正兰亭黑_GBK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08211" y="1898417"/>
            <a:ext cx="591028" cy="591028"/>
            <a:chOff x="606033" y="2011549"/>
            <a:chExt cx="693206" cy="693206"/>
          </a:xfrm>
        </p:grpSpPr>
        <p:sp>
          <p:nvSpPr>
            <p:cNvPr id="16" name="椭圆 15"/>
            <p:cNvSpPr/>
            <p:nvPr/>
          </p:nvSpPr>
          <p:spPr>
            <a:xfrm>
              <a:off x="606033" y="2011549"/>
              <a:ext cx="693206" cy="693206"/>
            </a:xfrm>
            <a:prstGeom prst="ellipse">
              <a:avLst/>
            </a:prstGeom>
            <a:solidFill>
              <a:srgbClr val="42556C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2" name="文本框 6"/>
            <p:cNvSpPr txBox="1">
              <a:spLocks noChangeArrowheads="1"/>
            </p:cNvSpPr>
            <p:nvPr/>
          </p:nvSpPr>
          <p:spPr bwMode="auto">
            <a:xfrm>
              <a:off x="641285" y="2095346"/>
              <a:ext cx="622702" cy="541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002438" y="1898417"/>
            <a:ext cx="591028" cy="591028"/>
            <a:chOff x="4900260" y="2011549"/>
            <a:chExt cx="693206" cy="693206"/>
          </a:xfrm>
        </p:grpSpPr>
        <p:sp>
          <p:nvSpPr>
            <p:cNvPr id="26" name="椭圆 25"/>
            <p:cNvSpPr/>
            <p:nvPr/>
          </p:nvSpPr>
          <p:spPr>
            <a:xfrm>
              <a:off x="4900260" y="2011549"/>
              <a:ext cx="693206" cy="693206"/>
            </a:xfrm>
            <a:prstGeom prst="ellipse">
              <a:avLst/>
            </a:prstGeom>
            <a:solidFill>
              <a:srgbClr val="42556C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6" name="文本框 6"/>
            <p:cNvSpPr txBox="1">
              <a:spLocks noChangeArrowheads="1"/>
            </p:cNvSpPr>
            <p:nvPr/>
          </p:nvSpPr>
          <p:spPr bwMode="auto">
            <a:xfrm>
              <a:off x="4935512" y="2095346"/>
              <a:ext cx="622702" cy="541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99247" y="3360227"/>
            <a:ext cx="591028" cy="591028"/>
            <a:chOff x="597069" y="3365637"/>
            <a:chExt cx="693206" cy="693206"/>
          </a:xfrm>
        </p:grpSpPr>
        <p:sp>
          <p:nvSpPr>
            <p:cNvPr id="17" name="椭圆 16"/>
            <p:cNvSpPr/>
            <p:nvPr/>
          </p:nvSpPr>
          <p:spPr>
            <a:xfrm>
              <a:off x="597069" y="3365637"/>
              <a:ext cx="693206" cy="693206"/>
            </a:xfrm>
            <a:prstGeom prst="ellipse">
              <a:avLst/>
            </a:prstGeom>
            <a:solidFill>
              <a:srgbClr val="42556C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8" name="文本框 6"/>
            <p:cNvSpPr txBox="1">
              <a:spLocks noChangeArrowheads="1"/>
            </p:cNvSpPr>
            <p:nvPr/>
          </p:nvSpPr>
          <p:spPr bwMode="auto">
            <a:xfrm>
              <a:off x="632321" y="3450630"/>
              <a:ext cx="622702" cy="541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993474" y="3360227"/>
            <a:ext cx="591028" cy="591028"/>
            <a:chOff x="4891296" y="3365637"/>
            <a:chExt cx="693206" cy="693206"/>
          </a:xfrm>
        </p:grpSpPr>
        <p:sp>
          <p:nvSpPr>
            <p:cNvPr id="27" name="椭圆 26"/>
            <p:cNvSpPr/>
            <p:nvPr/>
          </p:nvSpPr>
          <p:spPr>
            <a:xfrm>
              <a:off x="4891296" y="3365637"/>
              <a:ext cx="693206" cy="693206"/>
            </a:xfrm>
            <a:prstGeom prst="ellipse">
              <a:avLst/>
            </a:prstGeom>
            <a:solidFill>
              <a:srgbClr val="42556C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9" name="文本框 6"/>
            <p:cNvSpPr txBox="1">
              <a:spLocks noChangeArrowheads="1"/>
            </p:cNvSpPr>
            <p:nvPr/>
          </p:nvSpPr>
          <p:spPr bwMode="auto">
            <a:xfrm>
              <a:off x="4926548" y="3450630"/>
              <a:ext cx="622702" cy="541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1" name="矩形 40"/>
          <p:cNvSpPr/>
          <p:nvPr/>
        </p:nvSpPr>
        <p:spPr bwMode="auto">
          <a:xfrm>
            <a:off x="3915410" y="571997"/>
            <a:ext cx="1313180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目录</a:t>
            </a:r>
            <a:endParaRPr kumimoji="0" lang="zh-CN" altLang="en-US" sz="44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840480" y="1335713"/>
            <a:ext cx="14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Century Gothic" panose="020B0502020202020204"/>
                <a:ea typeface="方正兰亭黑_GBK"/>
                <a:cs typeface="+mn-cs"/>
              </a:rPr>
              <a:t>CONTENTS</a:t>
            </a:r>
            <a:endParaRPr kumimoji="0" lang="zh-CN" altLang="en-US" sz="1800" b="1" i="1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38" descr="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"/>
          <p:cNvSpPr txBox="1"/>
          <p:nvPr/>
        </p:nvSpPr>
        <p:spPr>
          <a:xfrm>
            <a:off x="3289935" y="1653540"/>
            <a:ext cx="2385695" cy="991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>
                <a:ln w="6350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致 谢</a:t>
            </a:r>
            <a:endParaRPr kumimoji="0" lang="en-US" altLang="zh-CN" sz="4800" b="1" i="0" u="none" strike="noStrike" kern="1200" cap="none" spc="0" normalizeH="0" baseline="0" noProof="0" dirty="0">
              <a:ln w="6350"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90757" y="2513804"/>
            <a:ext cx="23313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1200" cap="none" spc="0" normalizeH="0" baseline="0" noProof="0">
                <a:ln w="6350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Arial" panose="020B0604020202020204" pitchFamily="34" charset="0"/>
              </a:rPr>
              <a:t>THANK YOU</a:t>
            </a:r>
            <a:endParaRPr kumimoji="0" lang="zh-CN" altLang="en-US" sz="2000" b="1" i="1" u="none" strike="noStrike" kern="1200" cap="none" spc="0" normalizeH="0" baseline="0" noProof="0" dirty="0">
              <a:ln w="6350"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2169941" y="1580358"/>
            <a:ext cx="4804117" cy="30670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访客闭环管理系统答辩</a:t>
            </a:r>
            <a:endParaRPr kumimoji="0" lang="zh-CN" altLang="en-US" sz="1400" b="0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55051" y="3392744"/>
            <a:ext cx="3833897" cy="283747"/>
            <a:chOff x="2633583" y="2819862"/>
            <a:chExt cx="3833897" cy="283747"/>
          </a:xfrm>
        </p:grpSpPr>
        <p:sp>
          <p:nvSpPr>
            <p:cNvPr id="20" name="矩形 19"/>
            <p:cNvSpPr/>
            <p:nvPr/>
          </p:nvSpPr>
          <p:spPr>
            <a:xfrm>
              <a:off x="2833040" y="2823236"/>
              <a:ext cx="1647818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答辩学生：童永振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633583" y="2819862"/>
              <a:ext cx="283747" cy="2837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819662" y="2823236"/>
              <a:ext cx="1647818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指导老师：奚雪峰</a:t>
              </a: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2693693" y="2890163"/>
              <a:ext cx="169831" cy="166488"/>
              <a:chOff x="2498" y="1246"/>
              <a:chExt cx="762" cy="747"/>
            </a:xfrm>
            <a:solidFill>
              <a:schemeClr val="bg1"/>
            </a:solidFill>
          </p:grpSpPr>
          <p:sp>
            <p:nvSpPr>
              <p:cNvPr id="5" name="Freeform 5"/>
              <p:cNvSpPr/>
              <p:nvPr/>
            </p:nvSpPr>
            <p:spPr bwMode="auto">
              <a:xfrm>
                <a:off x="2834" y="1251"/>
                <a:ext cx="426" cy="440"/>
              </a:xfrm>
              <a:custGeom>
                <a:avLst/>
                <a:gdLst>
                  <a:gd name="T0" fmla="*/ 297 w 349"/>
                  <a:gd name="T1" fmla="*/ 0 h 362"/>
                  <a:gd name="T2" fmla="*/ 19 w 349"/>
                  <a:gd name="T3" fmla="*/ 0 h 362"/>
                  <a:gd name="T4" fmla="*/ 0 w 349"/>
                  <a:gd name="T5" fmla="*/ 20 h 362"/>
                  <a:gd name="T6" fmla="*/ 19 w 349"/>
                  <a:gd name="T7" fmla="*/ 39 h 362"/>
                  <a:gd name="T8" fmla="*/ 297 w 349"/>
                  <a:gd name="T9" fmla="*/ 39 h 362"/>
                  <a:gd name="T10" fmla="*/ 310 w 349"/>
                  <a:gd name="T11" fmla="*/ 52 h 362"/>
                  <a:gd name="T12" fmla="*/ 310 w 349"/>
                  <a:gd name="T13" fmla="*/ 310 h 362"/>
                  <a:gd name="T14" fmla="*/ 297 w 349"/>
                  <a:gd name="T15" fmla="*/ 322 h 362"/>
                  <a:gd name="T16" fmla="*/ 19 w 349"/>
                  <a:gd name="T17" fmla="*/ 322 h 362"/>
                  <a:gd name="T18" fmla="*/ 0 w 349"/>
                  <a:gd name="T19" fmla="*/ 342 h 362"/>
                  <a:gd name="T20" fmla="*/ 19 w 349"/>
                  <a:gd name="T21" fmla="*/ 362 h 362"/>
                  <a:gd name="T22" fmla="*/ 297 w 349"/>
                  <a:gd name="T23" fmla="*/ 362 h 362"/>
                  <a:gd name="T24" fmla="*/ 349 w 349"/>
                  <a:gd name="T25" fmla="*/ 310 h 362"/>
                  <a:gd name="T26" fmla="*/ 349 w 349"/>
                  <a:gd name="T27" fmla="*/ 52 h 362"/>
                  <a:gd name="T28" fmla="*/ 297 w 349"/>
                  <a:gd name="T29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9" h="362">
                    <a:moveTo>
                      <a:pt x="297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39"/>
                      <a:pt x="19" y="39"/>
                    </a:cubicBezTo>
                    <a:cubicBezTo>
                      <a:pt x="297" y="39"/>
                      <a:pt x="297" y="39"/>
                      <a:pt x="297" y="39"/>
                    </a:cubicBezTo>
                    <a:cubicBezTo>
                      <a:pt x="304" y="39"/>
                      <a:pt x="310" y="45"/>
                      <a:pt x="310" y="52"/>
                    </a:cubicBezTo>
                    <a:cubicBezTo>
                      <a:pt x="310" y="310"/>
                      <a:pt x="310" y="310"/>
                      <a:pt x="310" y="310"/>
                    </a:cubicBezTo>
                    <a:cubicBezTo>
                      <a:pt x="310" y="317"/>
                      <a:pt x="304" y="322"/>
                      <a:pt x="297" y="322"/>
                    </a:cubicBezTo>
                    <a:cubicBezTo>
                      <a:pt x="19" y="322"/>
                      <a:pt x="19" y="322"/>
                      <a:pt x="19" y="322"/>
                    </a:cubicBezTo>
                    <a:cubicBezTo>
                      <a:pt x="9" y="322"/>
                      <a:pt x="0" y="331"/>
                      <a:pt x="0" y="342"/>
                    </a:cubicBezTo>
                    <a:cubicBezTo>
                      <a:pt x="0" y="353"/>
                      <a:pt x="9" y="362"/>
                      <a:pt x="19" y="362"/>
                    </a:cubicBezTo>
                    <a:cubicBezTo>
                      <a:pt x="297" y="362"/>
                      <a:pt x="297" y="362"/>
                      <a:pt x="297" y="362"/>
                    </a:cubicBezTo>
                    <a:cubicBezTo>
                      <a:pt x="326" y="362"/>
                      <a:pt x="349" y="338"/>
                      <a:pt x="349" y="310"/>
                    </a:cubicBezTo>
                    <a:cubicBezTo>
                      <a:pt x="349" y="52"/>
                      <a:pt x="349" y="52"/>
                      <a:pt x="349" y="52"/>
                    </a:cubicBezTo>
                    <a:cubicBezTo>
                      <a:pt x="349" y="24"/>
                      <a:pt x="326" y="0"/>
                      <a:pt x="2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2556C"/>
                  </a:solidFill>
                  <a:effectLst/>
                  <a:uLnTx/>
                  <a:uFillTx/>
                  <a:latin typeface="Calibri Light" panose="020F0302020204030204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" name="Freeform 6"/>
              <p:cNvSpPr>
                <a:spLocks noEditPoints="1"/>
              </p:cNvSpPr>
              <p:nvPr/>
            </p:nvSpPr>
            <p:spPr bwMode="auto">
              <a:xfrm>
                <a:off x="2498" y="1246"/>
                <a:ext cx="673" cy="747"/>
              </a:xfrm>
              <a:custGeom>
                <a:avLst/>
                <a:gdLst>
                  <a:gd name="T0" fmla="*/ 423 w 551"/>
                  <a:gd name="T1" fmla="*/ 309 h 614"/>
                  <a:gd name="T2" fmla="*/ 456 w 551"/>
                  <a:gd name="T3" fmla="*/ 222 h 614"/>
                  <a:gd name="T4" fmla="*/ 507 w 551"/>
                  <a:gd name="T5" fmla="*/ 256 h 614"/>
                  <a:gd name="T6" fmla="*/ 549 w 551"/>
                  <a:gd name="T7" fmla="*/ 93 h 614"/>
                  <a:gd name="T8" fmla="*/ 510 w 551"/>
                  <a:gd name="T9" fmla="*/ 86 h 614"/>
                  <a:gd name="T10" fmla="*/ 459 w 551"/>
                  <a:gd name="T11" fmla="*/ 171 h 614"/>
                  <a:gd name="T12" fmla="*/ 427 w 551"/>
                  <a:gd name="T13" fmla="*/ 180 h 614"/>
                  <a:gd name="T14" fmla="*/ 399 w 551"/>
                  <a:gd name="T15" fmla="*/ 237 h 614"/>
                  <a:gd name="T16" fmla="*/ 369 w 551"/>
                  <a:gd name="T17" fmla="*/ 263 h 614"/>
                  <a:gd name="T18" fmla="*/ 419 w 551"/>
                  <a:gd name="T19" fmla="*/ 310 h 614"/>
                  <a:gd name="T20" fmla="*/ 218 w 551"/>
                  <a:gd name="T21" fmla="*/ 85 h 614"/>
                  <a:gd name="T22" fmla="*/ 48 w 551"/>
                  <a:gd name="T23" fmla="*/ 85 h 614"/>
                  <a:gd name="T24" fmla="*/ 133 w 551"/>
                  <a:gd name="T25" fmla="*/ 39 h 614"/>
                  <a:gd name="T26" fmla="*/ 133 w 551"/>
                  <a:gd name="T27" fmla="*/ 132 h 614"/>
                  <a:gd name="T28" fmla="*/ 133 w 551"/>
                  <a:gd name="T29" fmla="*/ 39 h 614"/>
                  <a:gd name="T30" fmla="*/ 296 w 551"/>
                  <a:gd name="T31" fmla="*/ 183 h 614"/>
                  <a:gd name="T32" fmla="*/ 12 w 551"/>
                  <a:gd name="T33" fmla="*/ 196 h 614"/>
                  <a:gd name="T34" fmla="*/ 6 w 551"/>
                  <a:gd name="T35" fmla="*/ 381 h 614"/>
                  <a:gd name="T36" fmla="*/ 47 w 551"/>
                  <a:gd name="T37" fmla="*/ 430 h 614"/>
                  <a:gd name="T38" fmla="*/ 60 w 551"/>
                  <a:gd name="T39" fmla="*/ 562 h 614"/>
                  <a:gd name="T40" fmla="*/ 117 w 551"/>
                  <a:gd name="T41" fmla="*/ 614 h 614"/>
                  <a:gd name="T42" fmla="*/ 206 w 551"/>
                  <a:gd name="T43" fmla="*/ 562 h 614"/>
                  <a:gd name="T44" fmla="*/ 235 w 551"/>
                  <a:gd name="T45" fmla="*/ 298 h 614"/>
                  <a:gd name="T46" fmla="*/ 343 w 551"/>
                  <a:gd name="T47" fmla="*/ 230 h 614"/>
                  <a:gd name="T48" fmla="*/ 224 w 551"/>
                  <a:gd name="T49" fmla="*/ 261 h 614"/>
                  <a:gd name="T50" fmla="*/ 167 w 551"/>
                  <a:gd name="T51" fmla="*/ 559 h 614"/>
                  <a:gd name="T52" fmla="*/ 117 w 551"/>
                  <a:gd name="T53" fmla="*/ 575 h 614"/>
                  <a:gd name="T54" fmla="*/ 88 w 551"/>
                  <a:gd name="T55" fmla="*/ 429 h 614"/>
                  <a:gd name="T56" fmla="*/ 46 w 551"/>
                  <a:gd name="T57" fmla="*/ 382 h 614"/>
                  <a:gd name="T58" fmla="*/ 40 w 551"/>
                  <a:gd name="T59" fmla="*/ 226 h 614"/>
                  <a:gd name="T60" fmla="*/ 43 w 551"/>
                  <a:gd name="T61" fmla="*/ 222 h 614"/>
                  <a:gd name="T62" fmla="*/ 304 w 551"/>
                  <a:gd name="T63" fmla="*/ 23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51" h="614">
                    <a:moveTo>
                      <a:pt x="419" y="310"/>
                    </a:moveTo>
                    <a:cubicBezTo>
                      <a:pt x="420" y="310"/>
                      <a:pt x="422" y="310"/>
                      <a:pt x="423" y="309"/>
                    </a:cubicBezTo>
                    <a:cubicBezTo>
                      <a:pt x="430" y="308"/>
                      <a:pt x="436" y="302"/>
                      <a:pt x="438" y="295"/>
                    </a:cubicBezTo>
                    <a:cubicBezTo>
                      <a:pt x="456" y="222"/>
                      <a:pt x="456" y="222"/>
                      <a:pt x="456" y="222"/>
                    </a:cubicBezTo>
                    <a:cubicBezTo>
                      <a:pt x="488" y="252"/>
                      <a:pt x="488" y="252"/>
                      <a:pt x="488" y="252"/>
                    </a:cubicBezTo>
                    <a:cubicBezTo>
                      <a:pt x="493" y="257"/>
                      <a:pt x="501" y="258"/>
                      <a:pt x="507" y="256"/>
                    </a:cubicBezTo>
                    <a:cubicBezTo>
                      <a:pt x="514" y="254"/>
                      <a:pt x="519" y="248"/>
                      <a:pt x="521" y="241"/>
                    </a:cubicBezTo>
                    <a:cubicBezTo>
                      <a:pt x="549" y="93"/>
                      <a:pt x="549" y="93"/>
                      <a:pt x="549" y="93"/>
                    </a:cubicBezTo>
                    <a:cubicBezTo>
                      <a:pt x="551" y="82"/>
                      <a:pt x="544" y="72"/>
                      <a:pt x="533" y="70"/>
                    </a:cubicBezTo>
                    <a:cubicBezTo>
                      <a:pt x="523" y="68"/>
                      <a:pt x="512" y="75"/>
                      <a:pt x="510" y="86"/>
                    </a:cubicBezTo>
                    <a:cubicBezTo>
                      <a:pt x="489" y="199"/>
                      <a:pt x="489" y="199"/>
                      <a:pt x="489" y="199"/>
                    </a:cubicBezTo>
                    <a:cubicBezTo>
                      <a:pt x="459" y="171"/>
                      <a:pt x="459" y="171"/>
                      <a:pt x="459" y="171"/>
                    </a:cubicBezTo>
                    <a:cubicBezTo>
                      <a:pt x="454" y="166"/>
                      <a:pt x="447" y="164"/>
                      <a:pt x="441" y="166"/>
                    </a:cubicBezTo>
                    <a:cubicBezTo>
                      <a:pt x="434" y="168"/>
                      <a:pt x="429" y="173"/>
                      <a:pt x="427" y="180"/>
                    </a:cubicBezTo>
                    <a:cubicBezTo>
                      <a:pt x="409" y="249"/>
                      <a:pt x="409" y="249"/>
                      <a:pt x="409" y="249"/>
                    </a:cubicBezTo>
                    <a:cubicBezTo>
                      <a:pt x="399" y="237"/>
                      <a:pt x="399" y="237"/>
                      <a:pt x="399" y="237"/>
                    </a:cubicBezTo>
                    <a:cubicBezTo>
                      <a:pt x="392" y="229"/>
                      <a:pt x="379" y="228"/>
                      <a:pt x="371" y="235"/>
                    </a:cubicBezTo>
                    <a:cubicBezTo>
                      <a:pt x="363" y="242"/>
                      <a:pt x="362" y="254"/>
                      <a:pt x="369" y="263"/>
                    </a:cubicBezTo>
                    <a:cubicBezTo>
                      <a:pt x="404" y="303"/>
                      <a:pt x="404" y="303"/>
                      <a:pt x="404" y="303"/>
                    </a:cubicBezTo>
                    <a:cubicBezTo>
                      <a:pt x="408" y="307"/>
                      <a:pt x="413" y="310"/>
                      <a:pt x="419" y="310"/>
                    </a:cubicBezTo>
                    <a:close/>
                    <a:moveTo>
                      <a:pt x="133" y="171"/>
                    </a:moveTo>
                    <a:cubicBezTo>
                      <a:pt x="180" y="171"/>
                      <a:pt x="218" y="132"/>
                      <a:pt x="218" y="85"/>
                    </a:cubicBezTo>
                    <a:cubicBezTo>
                      <a:pt x="218" y="38"/>
                      <a:pt x="180" y="0"/>
                      <a:pt x="133" y="0"/>
                    </a:cubicBezTo>
                    <a:cubicBezTo>
                      <a:pt x="86" y="0"/>
                      <a:pt x="48" y="38"/>
                      <a:pt x="48" y="85"/>
                    </a:cubicBezTo>
                    <a:cubicBezTo>
                      <a:pt x="48" y="132"/>
                      <a:pt x="86" y="171"/>
                      <a:pt x="133" y="171"/>
                    </a:cubicBezTo>
                    <a:close/>
                    <a:moveTo>
                      <a:pt x="133" y="39"/>
                    </a:moveTo>
                    <a:cubicBezTo>
                      <a:pt x="158" y="39"/>
                      <a:pt x="179" y="60"/>
                      <a:pt x="179" y="85"/>
                    </a:cubicBezTo>
                    <a:cubicBezTo>
                      <a:pt x="179" y="111"/>
                      <a:pt x="159" y="132"/>
                      <a:pt x="133" y="132"/>
                    </a:cubicBezTo>
                    <a:cubicBezTo>
                      <a:pt x="107" y="132"/>
                      <a:pt x="87" y="111"/>
                      <a:pt x="87" y="85"/>
                    </a:cubicBezTo>
                    <a:cubicBezTo>
                      <a:pt x="87" y="60"/>
                      <a:pt x="108" y="39"/>
                      <a:pt x="133" y="39"/>
                    </a:cubicBezTo>
                    <a:close/>
                    <a:moveTo>
                      <a:pt x="343" y="230"/>
                    </a:moveTo>
                    <a:cubicBezTo>
                      <a:pt x="343" y="204"/>
                      <a:pt x="322" y="183"/>
                      <a:pt x="296" y="183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31" y="183"/>
                      <a:pt x="21" y="188"/>
                      <a:pt x="12" y="196"/>
                    </a:cubicBezTo>
                    <a:cubicBezTo>
                      <a:pt x="4" y="204"/>
                      <a:pt x="0" y="215"/>
                      <a:pt x="1" y="227"/>
                    </a:cubicBezTo>
                    <a:cubicBezTo>
                      <a:pt x="6" y="381"/>
                      <a:pt x="6" y="381"/>
                      <a:pt x="6" y="381"/>
                    </a:cubicBezTo>
                    <a:cubicBezTo>
                      <a:pt x="7" y="394"/>
                      <a:pt x="13" y="407"/>
                      <a:pt x="24" y="414"/>
                    </a:cubicBezTo>
                    <a:cubicBezTo>
                      <a:pt x="47" y="430"/>
                      <a:pt x="47" y="430"/>
                      <a:pt x="47" y="430"/>
                    </a:cubicBezTo>
                    <a:cubicBezTo>
                      <a:pt x="48" y="430"/>
                      <a:pt x="49" y="431"/>
                      <a:pt x="49" y="432"/>
                    </a:cubicBezTo>
                    <a:cubicBezTo>
                      <a:pt x="60" y="562"/>
                      <a:pt x="60" y="562"/>
                      <a:pt x="60" y="562"/>
                    </a:cubicBezTo>
                    <a:cubicBezTo>
                      <a:pt x="61" y="576"/>
                      <a:pt x="68" y="589"/>
                      <a:pt x="78" y="599"/>
                    </a:cubicBezTo>
                    <a:cubicBezTo>
                      <a:pt x="89" y="609"/>
                      <a:pt x="103" y="614"/>
                      <a:pt x="117" y="614"/>
                    </a:cubicBezTo>
                    <a:cubicBezTo>
                      <a:pt x="149" y="614"/>
                      <a:pt x="149" y="614"/>
                      <a:pt x="149" y="614"/>
                    </a:cubicBezTo>
                    <a:cubicBezTo>
                      <a:pt x="178" y="614"/>
                      <a:pt x="203" y="592"/>
                      <a:pt x="206" y="562"/>
                    </a:cubicBezTo>
                    <a:cubicBezTo>
                      <a:pt x="233" y="301"/>
                      <a:pt x="233" y="301"/>
                      <a:pt x="233" y="301"/>
                    </a:cubicBezTo>
                    <a:cubicBezTo>
                      <a:pt x="233" y="299"/>
                      <a:pt x="234" y="298"/>
                      <a:pt x="235" y="298"/>
                    </a:cubicBezTo>
                    <a:cubicBezTo>
                      <a:pt x="310" y="275"/>
                      <a:pt x="310" y="275"/>
                      <a:pt x="310" y="275"/>
                    </a:cubicBezTo>
                    <a:cubicBezTo>
                      <a:pt x="330" y="269"/>
                      <a:pt x="343" y="251"/>
                      <a:pt x="343" y="230"/>
                    </a:cubicBezTo>
                    <a:close/>
                    <a:moveTo>
                      <a:pt x="299" y="238"/>
                    </a:moveTo>
                    <a:cubicBezTo>
                      <a:pt x="224" y="261"/>
                      <a:pt x="224" y="261"/>
                      <a:pt x="224" y="261"/>
                    </a:cubicBezTo>
                    <a:cubicBezTo>
                      <a:pt x="207" y="266"/>
                      <a:pt x="196" y="280"/>
                      <a:pt x="194" y="297"/>
                    </a:cubicBezTo>
                    <a:cubicBezTo>
                      <a:pt x="167" y="559"/>
                      <a:pt x="167" y="559"/>
                      <a:pt x="167" y="559"/>
                    </a:cubicBezTo>
                    <a:cubicBezTo>
                      <a:pt x="166" y="568"/>
                      <a:pt x="158" y="575"/>
                      <a:pt x="149" y="575"/>
                    </a:cubicBezTo>
                    <a:cubicBezTo>
                      <a:pt x="117" y="575"/>
                      <a:pt x="117" y="575"/>
                      <a:pt x="117" y="575"/>
                    </a:cubicBezTo>
                    <a:cubicBezTo>
                      <a:pt x="107" y="575"/>
                      <a:pt x="100" y="568"/>
                      <a:pt x="99" y="558"/>
                    </a:cubicBezTo>
                    <a:cubicBezTo>
                      <a:pt x="88" y="429"/>
                      <a:pt x="88" y="429"/>
                      <a:pt x="88" y="429"/>
                    </a:cubicBezTo>
                    <a:cubicBezTo>
                      <a:pt x="87" y="416"/>
                      <a:pt x="80" y="405"/>
                      <a:pt x="69" y="398"/>
                    </a:cubicBezTo>
                    <a:cubicBezTo>
                      <a:pt x="46" y="382"/>
                      <a:pt x="46" y="382"/>
                      <a:pt x="46" y="382"/>
                    </a:cubicBezTo>
                    <a:cubicBezTo>
                      <a:pt x="46" y="382"/>
                      <a:pt x="45" y="381"/>
                      <a:pt x="45" y="380"/>
                    </a:cubicBezTo>
                    <a:cubicBezTo>
                      <a:pt x="40" y="226"/>
                      <a:pt x="40" y="226"/>
                      <a:pt x="40" y="226"/>
                    </a:cubicBezTo>
                    <a:cubicBezTo>
                      <a:pt x="40" y="225"/>
                      <a:pt x="40" y="224"/>
                      <a:pt x="41" y="223"/>
                    </a:cubicBezTo>
                    <a:cubicBezTo>
                      <a:pt x="41" y="223"/>
                      <a:pt x="42" y="222"/>
                      <a:pt x="43" y="222"/>
                    </a:cubicBezTo>
                    <a:cubicBezTo>
                      <a:pt x="296" y="222"/>
                      <a:pt x="296" y="222"/>
                      <a:pt x="296" y="222"/>
                    </a:cubicBezTo>
                    <a:cubicBezTo>
                      <a:pt x="301" y="222"/>
                      <a:pt x="304" y="226"/>
                      <a:pt x="304" y="230"/>
                    </a:cubicBezTo>
                    <a:cubicBezTo>
                      <a:pt x="304" y="234"/>
                      <a:pt x="302" y="237"/>
                      <a:pt x="299" y="2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2556C"/>
                  </a:solidFill>
                  <a:effectLst/>
                  <a:uLnTx/>
                  <a:uFillTx/>
                  <a:latin typeface="Calibri Light" panose="020F0302020204030204"/>
                  <a:ea typeface="微软雅黑 Light" panose="020B0502040204020203" charset="-122"/>
                  <a:cs typeface="+mn-cs"/>
                </a:endParaRPr>
              </a:p>
            </p:txBody>
          </p:sp>
        </p:grpSp>
        <p:sp>
          <p:nvSpPr>
            <p:cNvPr id="35" name="椭圆 34"/>
            <p:cNvSpPr/>
            <p:nvPr/>
          </p:nvSpPr>
          <p:spPr>
            <a:xfrm>
              <a:off x="4620205" y="2819862"/>
              <a:ext cx="283747" cy="2837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4687016" y="2874411"/>
              <a:ext cx="150124" cy="174648"/>
            </a:xfrm>
            <a:custGeom>
              <a:avLst/>
              <a:gdLst>
                <a:gd name="T0" fmla="*/ 688 w 701"/>
                <a:gd name="T1" fmla="*/ 820 h 820"/>
                <a:gd name="T2" fmla="*/ 21 w 701"/>
                <a:gd name="T3" fmla="*/ 820 h 820"/>
                <a:gd name="T4" fmla="*/ 0 w 701"/>
                <a:gd name="T5" fmla="*/ 800 h 820"/>
                <a:gd name="T6" fmla="*/ 99 w 701"/>
                <a:gd name="T7" fmla="*/ 512 h 820"/>
                <a:gd name="T8" fmla="*/ 113 w 701"/>
                <a:gd name="T9" fmla="*/ 507 h 820"/>
                <a:gd name="T10" fmla="*/ 204 w 701"/>
                <a:gd name="T11" fmla="*/ 549 h 820"/>
                <a:gd name="T12" fmla="*/ 58 w 701"/>
                <a:gd name="T13" fmla="*/ 665 h 820"/>
                <a:gd name="T14" fmla="*/ 655 w 701"/>
                <a:gd name="T15" fmla="*/ 779 h 820"/>
                <a:gd name="T16" fmla="*/ 573 w 701"/>
                <a:gd name="T17" fmla="*/ 548 h 820"/>
                <a:gd name="T18" fmla="*/ 477 w 701"/>
                <a:gd name="T19" fmla="*/ 507 h 820"/>
                <a:gd name="T20" fmla="*/ 595 w 701"/>
                <a:gd name="T21" fmla="*/ 509 h 820"/>
                <a:gd name="T22" fmla="*/ 696 w 701"/>
                <a:gd name="T23" fmla="*/ 807 h 820"/>
                <a:gd name="T24" fmla="*/ 300 w 701"/>
                <a:gd name="T25" fmla="*/ 711 h 820"/>
                <a:gd name="T26" fmla="*/ 322 w 701"/>
                <a:gd name="T27" fmla="*/ 547 h 820"/>
                <a:gd name="T28" fmla="*/ 381 w 701"/>
                <a:gd name="T29" fmla="*/ 525 h 820"/>
                <a:gd name="T30" fmla="*/ 369 w 701"/>
                <a:gd name="T31" fmla="*/ 569 h 820"/>
                <a:gd name="T32" fmla="*/ 354 w 701"/>
                <a:gd name="T33" fmla="*/ 752 h 820"/>
                <a:gd name="T34" fmla="*/ 454 w 701"/>
                <a:gd name="T35" fmla="*/ 452 h 820"/>
                <a:gd name="T36" fmla="*/ 345 w 701"/>
                <a:gd name="T37" fmla="*/ 508 h 820"/>
                <a:gd name="T38" fmla="*/ 239 w 701"/>
                <a:gd name="T39" fmla="*/ 455 h 820"/>
                <a:gd name="T40" fmla="*/ 149 w 701"/>
                <a:gd name="T41" fmla="*/ 309 h 820"/>
                <a:gd name="T42" fmla="*/ 139 w 701"/>
                <a:gd name="T43" fmla="*/ 236 h 820"/>
                <a:gd name="T44" fmla="*/ 156 w 701"/>
                <a:gd name="T45" fmla="*/ 226 h 820"/>
                <a:gd name="T46" fmla="*/ 353 w 701"/>
                <a:gd name="T47" fmla="*/ 25 h 820"/>
                <a:gd name="T48" fmla="*/ 540 w 701"/>
                <a:gd name="T49" fmla="*/ 231 h 820"/>
                <a:gd name="T50" fmla="*/ 548 w 701"/>
                <a:gd name="T51" fmla="*/ 246 h 820"/>
                <a:gd name="T52" fmla="*/ 512 w 701"/>
                <a:gd name="T53" fmla="*/ 341 h 820"/>
                <a:gd name="T54" fmla="*/ 490 w 701"/>
                <a:gd name="T55" fmla="*/ 256 h 820"/>
                <a:gd name="T56" fmla="*/ 481 w 701"/>
                <a:gd name="T57" fmla="*/ 240 h 820"/>
                <a:gd name="T58" fmla="*/ 424 w 701"/>
                <a:gd name="T59" fmla="*/ 136 h 820"/>
                <a:gd name="T60" fmla="*/ 405 w 701"/>
                <a:gd name="T61" fmla="*/ 158 h 820"/>
                <a:gd name="T62" fmla="*/ 394 w 701"/>
                <a:gd name="T63" fmla="*/ 164 h 820"/>
                <a:gd name="T64" fmla="*/ 393 w 701"/>
                <a:gd name="T65" fmla="*/ 132 h 820"/>
                <a:gd name="T66" fmla="*/ 214 w 701"/>
                <a:gd name="T67" fmla="*/ 162 h 820"/>
                <a:gd name="T68" fmla="*/ 205 w 701"/>
                <a:gd name="T69" fmla="*/ 257 h 820"/>
                <a:gd name="T70" fmla="*/ 202 w 701"/>
                <a:gd name="T71" fmla="*/ 263 h 820"/>
                <a:gd name="T72" fmla="*/ 184 w 701"/>
                <a:gd name="T73" fmla="*/ 295 h 820"/>
                <a:gd name="T74" fmla="*/ 208 w 701"/>
                <a:gd name="T75" fmla="*/ 313 h 820"/>
                <a:gd name="T76" fmla="*/ 266 w 701"/>
                <a:gd name="T77" fmla="*/ 429 h 820"/>
                <a:gd name="T78" fmla="*/ 426 w 701"/>
                <a:gd name="T79" fmla="*/ 426 h 820"/>
                <a:gd name="T80" fmla="*/ 480 w 701"/>
                <a:gd name="T81" fmla="*/ 313 h 820"/>
                <a:gd name="T82" fmla="*/ 504 w 701"/>
                <a:gd name="T83" fmla="*/ 294 h 820"/>
                <a:gd name="T84" fmla="*/ 492 w 701"/>
                <a:gd name="T85" fmla="*/ 265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1" h="820">
                  <a:moveTo>
                    <a:pt x="696" y="807"/>
                  </a:moveTo>
                  <a:cubicBezTo>
                    <a:pt x="688" y="820"/>
                    <a:pt x="688" y="820"/>
                    <a:pt x="688" y="820"/>
                  </a:cubicBezTo>
                  <a:cubicBezTo>
                    <a:pt x="670" y="820"/>
                    <a:pt x="670" y="820"/>
                    <a:pt x="670" y="820"/>
                  </a:cubicBezTo>
                  <a:cubicBezTo>
                    <a:pt x="21" y="820"/>
                    <a:pt x="21" y="820"/>
                    <a:pt x="21" y="820"/>
                  </a:cubicBezTo>
                  <a:cubicBezTo>
                    <a:pt x="0" y="820"/>
                    <a:pt x="0" y="820"/>
                    <a:pt x="0" y="820"/>
                  </a:cubicBezTo>
                  <a:cubicBezTo>
                    <a:pt x="0" y="800"/>
                    <a:pt x="0" y="800"/>
                    <a:pt x="0" y="800"/>
                  </a:cubicBezTo>
                  <a:cubicBezTo>
                    <a:pt x="1" y="760"/>
                    <a:pt x="5" y="707"/>
                    <a:pt x="19" y="655"/>
                  </a:cubicBezTo>
                  <a:cubicBezTo>
                    <a:pt x="33" y="601"/>
                    <a:pt x="57" y="549"/>
                    <a:pt x="99" y="512"/>
                  </a:cubicBezTo>
                  <a:cubicBezTo>
                    <a:pt x="105" y="507"/>
                    <a:pt x="105" y="507"/>
                    <a:pt x="105" y="507"/>
                  </a:cubicBezTo>
                  <a:cubicBezTo>
                    <a:pt x="113" y="507"/>
                    <a:pt x="113" y="507"/>
                    <a:pt x="113" y="507"/>
                  </a:cubicBezTo>
                  <a:cubicBezTo>
                    <a:pt x="204" y="507"/>
                    <a:pt x="204" y="507"/>
                    <a:pt x="204" y="507"/>
                  </a:cubicBezTo>
                  <a:cubicBezTo>
                    <a:pt x="204" y="549"/>
                    <a:pt x="204" y="549"/>
                    <a:pt x="204" y="549"/>
                  </a:cubicBezTo>
                  <a:cubicBezTo>
                    <a:pt x="121" y="548"/>
                    <a:pt x="121" y="548"/>
                    <a:pt x="121" y="548"/>
                  </a:cubicBezTo>
                  <a:cubicBezTo>
                    <a:pt x="89" y="578"/>
                    <a:pt x="70" y="621"/>
                    <a:pt x="58" y="665"/>
                  </a:cubicBezTo>
                  <a:cubicBezTo>
                    <a:pt x="48" y="705"/>
                    <a:pt x="43" y="746"/>
                    <a:pt x="42" y="780"/>
                  </a:cubicBezTo>
                  <a:cubicBezTo>
                    <a:pt x="655" y="779"/>
                    <a:pt x="655" y="779"/>
                    <a:pt x="655" y="779"/>
                  </a:cubicBezTo>
                  <a:cubicBezTo>
                    <a:pt x="656" y="741"/>
                    <a:pt x="644" y="695"/>
                    <a:pt x="631" y="653"/>
                  </a:cubicBezTo>
                  <a:cubicBezTo>
                    <a:pt x="617" y="610"/>
                    <a:pt x="597" y="573"/>
                    <a:pt x="573" y="548"/>
                  </a:cubicBezTo>
                  <a:cubicBezTo>
                    <a:pt x="477" y="548"/>
                    <a:pt x="477" y="548"/>
                    <a:pt x="477" y="548"/>
                  </a:cubicBezTo>
                  <a:cubicBezTo>
                    <a:pt x="477" y="507"/>
                    <a:pt x="477" y="507"/>
                    <a:pt x="477" y="507"/>
                  </a:cubicBezTo>
                  <a:cubicBezTo>
                    <a:pt x="586" y="507"/>
                    <a:pt x="586" y="507"/>
                    <a:pt x="586" y="507"/>
                  </a:cubicBezTo>
                  <a:cubicBezTo>
                    <a:pt x="595" y="509"/>
                    <a:pt x="595" y="509"/>
                    <a:pt x="595" y="509"/>
                  </a:cubicBezTo>
                  <a:cubicBezTo>
                    <a:pt x="627" y="539"/>
                    <a:pt x="653" y="588"/>
                    <a:pt x="670" y="640"/>
                  </a:cubicBezTo>
                  <a:cubicBezTo>
                    <a:pt x="687" y="695"/>
                    <a:pt x="701" y="759"/>
                    <a:pt x="696" y="807"/>
                  </a:cubicBezTo>
                  <a:close/>
                  <a:moveTo>
                    <a:pt x="354" y="752"/>
                  </a:moveTo>
                  <a:cubicBezTo>
                    <a:pt x="300" y="711"/>
                    <a:pt x="300" y="711"/>
                    <a:pt x="300" y="711"/>
                  </a:cubicBezTo>
                  <a:cubicBezTo>
                    <a:pt x="335" y="569"/>
                    <a:pt x="335" y="569"/>
                    <a:pt x="335" y="569"/>
                  </a:cubicBezTo>
                  <a:cubicBezTo>
                    <a:pt x="322" y="547"/>
                    <a:pt x="322" y="547"/>
                    <a:pt x="322" y="547"/>
                  </a:cubicBezTo>
                  <a:cubicBezTo>
                    <a:pt x="323" y="525"/>
                    <a:pt x="323" y="525"/>
                    <a:pt x="323" y="525"/>
                  </a:cubicBezTo>
                  <a:cubicBezTo>
                    <a:pt x="348" y="524"/>
                    <a:pt x="356" y="524"/>
                    <a:pt x="381" y="525"/>
                  </a:cubicBezTo>
                  <a:cubicBezTo>
                    <a:pt x="382" y="547"/>
                    <a:pt x="382" y="547"/>
                    <a:pt x="382" y="547"/>
                  </a:cubicBezTo>
                  <a:cubicBezTo>
                    <a:pt x="369" y="569"/>
                    <a:pt x="369" y="569"/>
                    <a:pt x="369" y="569"/>
                  </a:cubicBezTo>
                  <a:cubicBezTo>
                    <a:pt x="409" y="711"/>
                    <a:pt x="409" y="711"/>
                    <a:pt x="409" y="711"/>
                  </a:cubicBezTo>
                  <a:cubicBezTo>
                    <a:pt x="354" y="752"/>
                    <a:pt x="354" y="752"/>
                    <a:pt x="354" y="752"/>
                  </a:cubicBezTo>
                  <a:close/>
                  <a:moveTo>
                    <a:pt x="512" y="341"/>
                  </a:moveTo>
                  <a:cubicBezTo>
                    <a:pt x="498" y="389"/>
                    <a:pt x="479" y="425"/>
                    <a:pt x="454" y="452"/>
                  </a:cubicBezTo>
                  <a:cubicBezTo>
                    <a:pt x="426" y="481"/>
                    <a:pt x="392" y="498"/>
                    <a:pt x="348" y="507"/>
                  </a:cubicBezTo>
                  <a:cubicBezTo>
                    <a:pt x="345" y="508"/>
                    <a:pt x="345" y="508"/>
                    <a:pt x="345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02" y="501"/>
                    <a:pt x="268" y="484"/>
                    <a:pt x="239" y="455"/>
                  </a:cubicBezTo>
                  <a:cubicBezTo>
                    <a:pt x="212" y="428"/>
                    <a:pt x="191" y="391"/>
                    <a:pt x="177" y="342"/>
                  </a:cubicBezTo>
                  <a:cubicBezTo>
                    <a:pt x="164" y="335"/>
                    <a:pt x="155" y="324"/>
                    <a:pt x="149" y="309"/>
                  </a:cubicBezTo>
                  <a:cubicBezTo>
                    <a:pt x="142" y="293"/>
                    <a:pt x="139" y="271"/>
                    <a:pt x="139" y="246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48" y="231"/>
                    <a:pt x="148" y="231"/>
                    <a:pt x="148" y="231"/>
                  </a:cubicBezTo>
                  <a:cubicBezTo>
                    <a:pt x="150" y="229"/>
                    <a:pt x="153" y="227"/>
                    <a:pt x="156" y="226"/>
                  </a:cubicBezTo>
                  <a:cubicBezTo>
                    <a:pt x="143" y="150"/>
                    <a:pt x="147" y="85"/>
                    <a:pt x="193" y="42"/>
                  </a:cubicBezTo>
                  <a:cubicBezTo>
                    <a:pt x="229" y="15"/>
                    <a:pt x="294" y="34"/>
                    <a:pt x="353" y="25"/>
                  </a:cubicBezTo>
                  <a:cubicBezTo>
                    <a:pt x="521" y="0"/>
                    <a:pt x="520" y="85"/>
                    <a:pt x="537" y="229"/>
                  </a:cubicBezTo>
                  <a:cubicBezTo>
                    <a:pt x="538" y="230"/>
                    <a:pt x="539" y="230"/>
                    <a:pt x="540" y="231"/>
                  </a:cubicBezTo>
                  <a:cubicBezTo>
                    <a:pt x="548" y="236"/>
                    <a:pt x="548" y="236"/>
                    <a:pt x="548" y="236"/>
                  </a:cubicBezTo>
                  <a:cubicBezTo>
                    <a:pt x="548" y="246"/>
                    <a:pt x="548" y="246"/>
                    <a:pt x="548" y="246"/>
                  </a:cubicBezTo>
                  <a:cubicBezTo>
                    <a:pt x="549" y="271"/>
                    <a:pt x="546" y="292"/>
                    <a:pt x="539" y="308"/>
                  </a:cubicBezTo>
                  <a:cubicBezTo>
                    <a:pt x="533" y="323"/>
                    <a:pt x="524" y="334"/>
                    <a:pt x="512" y="341"/>
                  </a:cubicBezTo>
                  <a:close/>
                  <a:moveTo>
                    <a:pt x="492" y="265"/>
                  </a:moveTo>
                  <a:cubicBezTo>
                    <a:pt x="490" y="256"/>
                    <a:pt x="490" y="256"/>
                    <a:pt x="490" y="256"/>
                  </a:cubicBezTo>
                  <a:cubicBezTo>
                    <a:pt x="484" y="257"/>
                    <a:pt x="484" y="257"/>
                    <a:pt x="484" y="257"/>
                  </a:cubicBezTo>
                  <a:cubicBezTo>
                    <a:pt x="481" y="240"/>
                    <a:pt x="481" y="240"/>
                    <a:pt x="481" y="240"/>
                  </a:cubicBezTo>
                  <a:cubicBezTo>
                    <a:pt x="479" y="227"/>
                    <a:pt x="475" y="161"/>
                    <a:pt x="470" y="150"/>
                  </a:cubicBezTo>
                  <a:cubicBezTo>
                    <a:pt x="455" y="156"/>
                    <a:pt x="439" y="145"/>
                    <a:pt x="424" y="136"/>
                  </a:cubicBezTo>
                  <a:cubicBezTo>
                    <a:pt x="417" y="160"/>
                    <a:pt x="417" y="160"/>
                    <a:pt x="417" y="160"/>
                  </a:cubicBezTo>
                  <a:cubicBezTo>
                    <a:pt x="405" y="158"/>
                    <a:pt x="405" y="158"/>
                    <a:pt x="405" y="158"/>
                  </a:cubicBezTo>
                  <a:cubicBezTo>
                    <a:pt x="406" y="144"/>
                    <a:pt x="406" y="144"/>
                    <a:pt x="406" y="144"/>
                  </a:cubicBezTo>
                  <a:cubicBezTo>
                    <a:pt x="394" y="164"/>
                    <a:pt x="394" y="164"/>
                    <a:pt x="394" y="164"/>
                  </a:cubicBezTo>
                  <a:cubicBezTo>
                    <a:pt x="382" y="162"/>
                    <a:pt x="382" y="162"/>
                    <a:pt x="382" y="162"/>
                  </a:cubicBezTo>
                  <a:cubicBezTo>
                    <a:pt x="393" y="132"/>
                    <a:pt x="393" y="132"/>
                    <a:pt x="393" y="132"/>
                  </a:cubicBezTo>
                  <a:cubicBezTo>
                    <a:pt x="334" y="173"/>
                    <a:pt x="231" y="171"/>
                    <a:pt x="218" y="153"/>
                  </a:cubicBezTo>
                  <a:cubicBezTo>
                    <a:pt x="216" y="155"/>
                    <a:pt x="215" y="159"/>
                    <a:pt x="214" y="162"/>
                  </a:cubicBezTo>
                  <a:cubicBezTo>
                    <a:pt x="211" y="173"/>
                    <a:pt x="208" y="242"/>
                    <a:pt x="205" y="253"/>
                  </a:cubicBezTo>
                  <a:cubicBezTo>
                    <a:pt x="205" y="257"/>
                    <a:pt x="205" y="257"/>
                    <a:pt x="205" y="257"/>
                  </a:cubicBezTo>
                  <a:cubicBezTo>
                    <a:pt x="204" y="257"/>
                    <a:pt x="204" y="257"/>
                    <a:pt x="204" y="257"/>
                  </a:cubicBezTo>
                  <a:cubicBezTo>
                    <a:pt x="204" y="260"/>
                    <a:pt x="203" y="261"/>
                    <a:pt x="202" y="263"/>
                  </a:cubicBezTo>
                  <a:cubicBezTo>
                    <a:pt x="197" y="260"/>
                    <a:pt x="187" y="262"/>
                    <a:pt x="178" y="264"/>
                  </a:cubicBezTo>
                  <a:cubicBezTo>
                    <a:pt x="179" y="276"/>
                    <a:pt x="181" y="286"/>
                    <a:pt x="184" y="295"/>
                  </a:cubicBezTo>
                  <a:cubicBezTo>
                    <a:pt x="188" y="303"/>
                    <a:pt x="192" y="308"/>
                    <a:pt x="198" y="310"/>
                  </a:cubicBezTo>
                  <a:cubicBezTo>
                    <a:pt x="208" y="313"/>
                    <a:pt x="208" y="313"/>
                    <a:pt x="208" y="313"/>
                  </a:cubicBezTo>
                  <a:cubicBezTo>
                    <a:pt x="211" y="323"/>
                    <a:pt x="211" y="323"/>
                    <a:pt x="211" y="323"/>
                  </a:cubicBezTo>
                  <a:cubicBezTo>
                    <a:pt x="224" y="371"/>
                    <a:pt x="243" y="405"/>
                    <a:pt x="266" y="429"/>
                  </a:cubicBezTo>
                  <a:cubicBezTo>
                    <a:pt x="288" y="451"/>
                    <a:pt x="314" y="464"/>
                    <a:pt x="344" y="470"/>
                  </a:cubicBezTo>
                  <a:cubicBezTo>
                    <a:pt x="378" y="462"/>
                    <a:pt x="405" y="448"/>
                    <a:pt x="426" y="426"/>
                  </a:cubicBezTo>
                  <a:cubicBezTo>
                    <a:pt x="449" y="402"/>
                    <a:pt x="465" y="369"/>
                    <a:pt x="478" y="323"/>
                  </a:cubicBezTo>
                  <a:cubicBezTo>
                    <a:pt x="480" y="313"/>
                    <a:pt x="480" y="313"/>
                    <a:pt x="480" y="313"/>
                  </a:cubicBezTo>
                  <a:cubicBezTo>
                    <a:pt x="490" y="310"/>
                    <a:pt x="490" y="310"/>
                    <a:pt x="490" y="310"/>
                  </a:cubicBezTo>
                  <a:cubicBezTo>
                    <a:pt x="496" y="308"/>
                    <a:pt x="500" y="302"/>
                    <a:pt x="504" y="294"/>
                  </a:cubicBezTo>
                  <a:cubicBezTo>
                    <a:pt x="507" y="286"/>
                    <a:pt x="509" y="276"/>
                    <a:pt x="510" y="264"/>
                  </a:cubicBezTo>
                  <a:cubicBezTo>
                    <a:pt x="504" y="264"/>
                    <a:pt x="499" y="264"/>
                    <a:pt x="492" y="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endParaRPr>
            </a:p>
          </p:txBody>
        </p:sp>
      </p:grpSp>
      <p:sp>
        <p:nvSpPr>
          <p:cNvPr id="22" name="矩形 21"/>
          <p:cNvSpPr/>
          <p:nvPr/>
        </p:nvSpPr>
        <p:spPr bwMode="auto">
          <a:xfrm>
            <a:off x="2017454" y="1865532"/>
            <a:ext cx="5109091" cy="83099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感谢专家批评指正</a:t>
            </a:r>
            <a:endParaRPr kumimoji="0" lang="zh-CN" altLang="en-US" sz="48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>
            <p:custDataLst>
              <p:tags r:id="rId1"/>
            </p:custDataLst>
          </p:nvPr>
        </p:nvSpPr>
        <p:spPr bwMode="auto">
          <a:xfrm>
            <a:off x="3551237" y="4681597"/>
            <a:ext cx="204152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电子与信息工程学院</a:t>
            </a:r>
            <a:r>
              <a:rPr kumimoji="0" lang="en-US" altLang="zh-CN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计算机</a:t>
            </a:r>
            <a:r>
              <a:rPr kumimoji="0" lang="en-US" altLang="zh-CN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2111</a:t>
            </a:r>
            <a:endParaRPr kumimoji="0" lang="en-US" altLang="zh-CN" sz="1000" b="0" i="0" u="none" strike="noStrike" kern="1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2858995" y="1580961"/>
            <a:ext cx="35974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1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Century Gothic" panose="020B0502020202020204"/>
                <a:ea typeface="方正兰亭黑_GBK"/>
                <a:cs typeface="+mn-cs"/>
              </a:rPr>
              <a:t>Background And Significance Of The Selected Topic</a:t>
            </a:r>
            <a:endParaRPr kumimoji="0" lang="en-US" altLang="zh-CN" sz="1050" b="1" i="1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Century Gothic" panose="020B0502020202020204"/>
              <a:ea typeface="方正兰亭黑_GBK"/>
              <a:cs typeface="+mn-cs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551237" y="4681597"/>
            <a:ext cx="204152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电子与信息工程学院</a:t>
            </a:r>
            <a:r>
              <a:rPr kumimoji="0" lang="en-US" altLang="zh-CN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计算机</a:t>
            </a:r>
            <a:r>
              <a:rPr kumimoji="0" lang="en-US" altLang="zh-CN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2111</a:t>
            </a:r>
            <a:endParaRPr kumimoji="0" lang="en-US" altLang="zh-CN" sz="1000" b="0" i="0" u="none" strike="noStrike" kern="1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017454" y="1865532"/>
            <a:ext cx="5109091" cy="83099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选题的背景与意义</a:t>
            </a:r>
            <a:endParaRPr kumimoji="0" lang="zh-CN" altLang="en-US" sz="48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4121944" y="3421857"/>
            <a:ext cx="900112" cy="29289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/>
              <a:t>第一单元</a:t>
            </a:r>
            <a:endParaRPr lang="zh-CN" altLang="en-US"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 bwMode="auto">
          <a:xfrm>
            <a:off x="3453745" y="233423"/>
            <a:ext cx="2236510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选题的背景与意义</a:t>
            </a:r>
            <a:endParaRPr kumimoji="0" lang="zh-CN" altLang="en-US" sz="20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004457" y="593642"/>
            <a:ext cx="3135085" cy="2000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1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+mj-lt"/>
                <a:ea typeface="微软雅黑 Light" panose="020B0502040204020203" charset="-122"/>
                <a:cs typeface="+mn-cs"/>
              </a:rPr>
              <a:t>Background And Significance Of The Selected Topic</a:t>
            </a:r>
            <a:endParaRPr kumimoji="0" lang="en-US" altLang="zh-CN" sz="700" b="1" i="1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+mj-lt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091" y="849845"/>
            <a:ext cx="14581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 bwMode="auto">
          <a:xfrm>
            <a:off x="4660711" y="1322000"/>
            <a:ext cx="14670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选题的背景</a:t>
            </a:r>
            <a:endParaRPr kumimoji="0" lang="zh-CN" altLang="en-US" sz="2000" b="1" i="0" u="none" strike="noStrike" kern="1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650784" y="1700370"/>
            <a:ext cx="3914376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现状问题： 当前企业安全管理和访客流程存在一系列问题，如访客信息不完善、安全风险高、访客离厂不明确等。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23814" y="3312583"/>
            <a:ext cx="3711801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安全需求： 按照现代企业安全要求，需要建立高效、智能、安全的访客管理系统，以应对复杂的访客类型和访问需求。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83584" y="3312583"/>
            <a:ext cx="3711801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技术趋势： 随着人工智能和物联网技术的飞速发展，智能闭环管理系统已经成为提升企业管理效率和安全性的刚需。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3" b="21703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 bwMode="auto">
          <a:xfrm>
            <a:off x="3845560" y="233423"/>
            <a:ext cx="1452880" cy="39878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选题的意义</a:t>
            </a:r>
            <a:endParaRPr kumimoji="0" lang="zh-CN" altLang="en-US" sz="20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004457" y="593642"/>
            <a:ext cx="3135085" cy="1987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1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+mj-lt"/>
                <a:ea typeface="微软雅黑 Light" panose="020B0502040204020203" charset="-122"/>
                <a:cs typeface="+mn-cs"/>
              </a:rPr>
              <a:t> Significance Of The Selected Topic</a:t>
            </a:r>
            <a:endParaRPr kumimoji="0" lang="en-US" altLang="zh-CN" sz="700" b="1" i="1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+mj-lt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091" y="849845"/>
            <a:ext cx="14581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箭头: 五边形 4"/>
          <p:cNvSpPr/>
          <p:nvPr/>
        </p:nvSpPr>
        <p:spPr>
          <a:xfrm rot="5400000">
            <a:off x="155479" y="2121033"/>
            <a:ext cx="2555338" cy="1618060"/>
          </a:xfrm>
          <a:prstGeom prst="homePlate">
            <a:avLst>
              <a:gd name="adj" fmla="val 16014"/>
            </a:avLst>
          </a:prstGeom>
          <a:solidFill>
            <a:schemeClr val="bg1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04523" y="1361150"/>
            <a:ext cx="857250" cy="8572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 bwMode="auto">
          <a:xfrm>
            <a:off x="935308" y="2379101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安全方面</a:t>
            </a:r>
            <a:endParaRPr kumimoji="0" lang="zh-CN" altLang="en-US" sz="1600" b="1" i="0" u="none" strike="noStrike" kern="1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3048" y="2687245"/>
            <a:ext cx="1600200" cy="1303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 通过智能系统，能够确保访客身份真实、审批合规，降低潜在的安全风险，符合现代企业安全合规要求。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0" name="箭头: 五边形 19"/>
          <p:cNvSpPr/>
          <p:nvPr/>
        </p:nvSpPr>
        <p:spPr>
          <a:xfrm rot="5400000">
            <a:off x="2216634" y="2121032"/>
            <a:ext cx="2555337" cy="1618060"/>
          </a:xfrm>
          <a:prstGeom prst="homePlate">
            <a:avLst>
              <a:gd name="adj" fmla="val 16014"/>
            </a:avLst>
          </a:prstGeom>
          <a:solidFill>
            <a:schemeClr val="bg1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065677" y="1361150"/>
            <a:ext cx="857250" cy="8572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 bwMode="auto">
          <a:xfrm>
            <a:off x="2996462" y="2379101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效率便捷</a:t>
            </a:r>
            <a:endParaRPr kumimoji="0" lang="zh-CN" altLang="en-US" sz="1600" b="1" i="0" u="none" strike="noStrike" kern="1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694202" y="2687245"/>
            <a:ext cx="1600200" cy="1303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 系统的智能化使得访客预约、审批、进出厂等流程更为高效，减少了繁琐的手工操作，提升了员工和访客的体验。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5" name="箭头: 五边形 24"/>
          <p:cNvSpPr/>
          <p:nvPr/>
        </p:nvSpPr>
        <p:spPr>
          <a:xfrm rot="5400000">
            <a:off x="4277789" y="2121033"/>
            <a:ext cx="2555338" cy="1618060"/>
          </a:xfrm>
          <a:prstGeom prst="homePlate">
            <a:avLst>
              <a:gd name="adj" fmla="val 16014"/>
            </a:avLst>
          </a:prstGeom>
          <a:solidFill>
            <a:schemeClr val="bg1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126833" y="1361150"/>
            <a:ext cx="857250" cy="8572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 bwMode="auto">
          <a:xfrm>
            <a:off x="5057618" y="2379101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资源优化</a:t>
            </a:r>
            <a:endParaRPr kumimoji="0" lang="zh-CN" altLang="en-US" sz="1600" b="1" i="0" u="none" strike="noStrike" kern="1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755358" y="2687245"/>
            <a:ext cx="1600200" cy="1303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 通过整合硬件设备和软件系统，可以优化车辆和人员的进出管理，减轻保安工作负担，提高资源利用效率。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30" name="箭头: 五边形 29"/>
          <p:cNvSpPr/>
          <p:nvPr/>
        </p:nvSpPr>
        <p:spPr>
          <a:xfrm rot="5400000">
            <a:off x="6338945" y="2121033"/>
            <a:ext cx="2555338" cy="1618060"/>
          </a:xfrm>
          <a:prstGeom prst="homePlate">
            <a:avLst>
              <a:gd name="adj" fmla="val 16014"/>
            </a:avLst>
          </a:prstGeom>
          <a:solidFill>
            <a:schemeClr val="bg1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187989" y="1361150"/>
            <a:ext cx="857250" cy="8572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 bwMode="auto">
          <a:xfrm>
            <a:off x="7118774" y="2379101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分析决策</a:t>
            </a:r>
            <a:endParaRPr kumimoji="0" lang="zh-CN" altLang="en-US" sz="1600" b="1" i="0" u="none" strike="noStrike" kern="1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816514" y="2687245"/>
            <a:ext cx="1600200" cy="154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 系统记录了详细的访客信息和进出记录，为企业提供了数据支持，有助于分析访客流向、频次，为决策提供数据支持。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302099" y="1596722"/>
            <a:ext cx="384406" cy="386106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37" name="AutoShape 37"/>
            <p:cNvSpPr/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  <p:sp>
          <p:nvSpPr>
            <p:cNvPr id="38" name="AutoShape 38"/>
            <p:cNvSpPr/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  <p:sp>
          <p:nvSpPr>
            <p:cNvPr id="39" name="AutoShape 39"/>
            <p:cNvSpPr/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  <p:sp>
          <p:nvSpPr>
            <p:cNvPr id="40" name="AutoShape 40"/>
            <p:cNvSpPr/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  <p:sp>
          <p:nvSpPr>
            <p:cNvPr id="41" name="AutoShape 41"/>
            <p:cNvSpPr/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  <p:sp>
          <p:nvSpPr>
            <p:cNvPr id="42" name="AutoShape 42"/>
            <p:cNvSpPr/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424202" y="1597363"/>
            <a:ext cx="384824" cy="384824"/>
            <a:chOff x="5394312" y="2141343"/>
            <a:chExt cx="359165" cy="359165"/>
          </a:xfrm>
          <a:solidFill>
            <a:schemeClr val="bg1"/>
          </a:solidFill>
        </p:grpSpPr>
        <p:sp>
          <p:nvSpPr>
            <p:cNvPr id="44" name="AutoShape 56"/>
            <p:cNvSpPr/>
            <p:nvPr/>
          </p:nvSpPr>
          <p:spPr bwMode="auto">
            <a:xfrm>
              <a:off x="5394312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  <p:sp>
          <p:nvSpPr>
            <p:cNvPr id="45" name="AutoShape 57"/>
            <p:cNvSpPr/>
            <p:nvPr/>
          </p:nvSpPr>
          <p:spPr bwMode="auto">
            <a:xfrm>
              <a:off x="5641124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  <p:sp>
          <p:nvSpPr>
            <p:cNvPr id="46" name="AutoShape 58"/>
            <p:cNvSpPr/>
            <p:nvPr/>
          </p:nvSpPr>
          <p:spPr bwMode="auto">
            <a:xfrm>
              <a:off x="5517718" y="2141343"/>
              <a:ext cx="11235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</p:grpSp>
      <p:sp>
        <p:nvSpPr>
          <p:cNvPr id="47" name="AutoShape 112"/>
          <p:cNvSpPr/>
          <p:nvPr/>
        </p:nvSpPr>
        <p:spPr bwMode="auto">
          <a:xfrm>
            <a:off x="5362404" y="1597572"/>
            <a:ext cx="386108" cy="384406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微软雅黑 Light" panose="020B0502040204020203" charset="-122"/>
              <a:cs typeface="+mn-cs"/>
              <a:sym typeface="Gill Sans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 flipH="1">
            <a:off x="1240736" y="1597363"/>
            <a:ext cx="384824" cy="384824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49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  <p:sp>
          <p:nvSpPr>
            <p:cNvPr id="50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 bwMode="auto">
          <a:xfrm>
            <a:off x="3453745" y="233423"/>
            <a:ext cx="2236510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选题的背景与意义</a:t>
            </a:r>
            <a:endParaRPr kumimoji="0" lang="zh-CN" altLang="en-US" sz="20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004457" y="593642"/>
            <a:ext cx="3135085" cy="2000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1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+mj-lt"/>
                <a:ea typeface="微软雅黑 Light" panose="020B0502040204020203" charset="-122"/>
                <a:cs typeface="+mn-cs"/>
              </a:rPr>
              <a:t>Background And Significance Of The Selected Topic</a:t>
            </a:r>
            <a:endParaRPr kumimoji="0" lang="en-US" altLang="zh-CN" sz="700" b="1" i="1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+mj-lt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091" y="849845"/>
            <a:ext cx="14581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5"/>
          <p:cNvSpPr/>
          <p:nvPr/>
        </p:nvSpPr>
        <p:spPr bwMode="auto">
          <a:xfrm>
            <a:off x="686358" y="1215005"/>
            <a:ext cx="3689626" cy="3294309"/>
          </a:xfrm>
          <a:custGeom>
            <a:avLst/>
            <a:gdLst>
              <a:gd name="T0" fmla="*/ 2156 w 2759"/>
              <a:gd name="T1" fmla="*/ 133 h 2444"/>
              <a:gd name="T2" fmla="*/ 2434 w 2759"/>
              <a:gd name="T3" fmla="*/ 614 h 2444"/>
              <a:gd name="T4" fmla="*/ 2709 w 2759"/>
              <a:gd name="T5" fmla="*/ 1090 h 2444"/>
              <a:gd name="T6" fmla="*/ 2712 w 2759"/>
              <a:gd name="T7" fmla="*/ 1350 h 2444"/>
              <a:gd name="T8" fmla="*/ 2434 w 2759"/>
              <a:gd name="T9" fmla="*/ 1831 h 2444"/>
              <a:gd name="T10" fmla="*/ 2159 w 2759"/>
              <a:gd name="T11" fmla="*/ 2307 h 2444"/>
              <a:gd name="T12" fmla="*/ 1935 w 2759"/>
              <a:gd name="T13" fmla="*/ 2439 h 2444"/>
              <a:gd name="T14" fmla="*/ 1380 w 2759"/>
              <a:gd name="T15" fmla="*/ 2439 h 2444"/>
              <a:gd name="T16" fmla="*/ 829 w 2759"/>
              <a:gd name="T17" fmla="*/ 2439 h 2444"/>
              <a:gd name="T18" fmla="*/ 603 w 2759"/>
              <a:gd name="T19" fmla="*/ 2312 h 2444"/>
              <a:gd name="T20" fmla="*/ 326 w 2759"/>
              <a:gd name="T21" fmla="*/ 1831 h 2444"/>
              <a:gd name="T22" fmla="*/ 51 w 2759"/>
              <a:gd name="T23" fmla="*/ 1354 h 2444"/>
              <a:gd name="T24" fmla="*/ 48 w 2759"/>
              <a:gd name="T25" fmla="*/ 1095 h 2444"/>
              <a:gd name="T26" fmla="*/ 326 w 2759"/>
              <a:gd name="T27" fmla="*/ 614 h 2444"/>
              <a:gd name="T28" fmla="*/ 601 w 2759"/>
              <a:gd name="T29" fmla="*/ 137 h 2444"/>
              <a:gd name="T30" fmla="*/ 824 w 2759"/>
              <a:gd name="T31" fmla="*/ 5 h 2444"/>
              <a:gd name="T32" fmla="*/ 1380 w 2759"/>
              <a:gd name="T33" fmla="*/ 5 h 2444"/>
              <a:gd name="T34" fmla="*/ 1930 w 2759"/>
              <a:gd name="T35" fmla="*/ 5 h 2444"/>
              <a:gd name="T36" fmla="*/ 2156 w 2759"/>
              <a:gd name="T37" fmla="*/ 133 h 2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59" h="2444">
                <a:moveTo>
                  <a:pt x="2156" y="133"/>
                </a:moveTo>
                <a:lnTo>
                  <a:pt x="2434" y="614"/>
                </a:lnTo>
                <a:cubicBezTo>
                  <a:pt x="2525" y="773"/>
                  <a:pt x="2617" y="932"/>
                  <a:pt x="2709" y="1090"/>
                </a:cubicBezTo>
                <a:cubicBezTo>
                  <a:pt x="2759" y="1168"/>
                  <a:pt x="2755" y="1271"/>
                  <a:pt x="2712" y="1350"/>
                </a:cubicBezTo>
                <a:lnTo>
                  <a:pt x="2434" y="1831"/>
                </a:lnTo>
                <a:cubicBezTo>
                  <a:pt x="2342" y="1990"/>
                  <a:pt x="2250" y="2149"/>
                  <a:pt x="2159" y="2307"/>
                </a:cubicBezTo>
                <a:cubicBezTo>
                  <a:pt x="2117" y="2390"/>
                  <a:pt x="2025" y="2438"/>
                  <a:pt x="1935" y="2439"/>
                </a:cubicBezTo>
                <a:lnTo>
                  <a:pt x="1380" y="2439"/>
                </a:lnTo>
                <a:cubicBezTo>
                  <a:pt x="1196" y="2439"/>
                  <a:pt x="1013" y="2439"/>
                  <a:pt x="829" y="2439"/>
                </a:cubicBezTo>
                <a:cubicBezTo>
                  <a:pt x="737" y="2444"/>
                  <a:pt x="650" y="2389"/>
                  <a:pt x="603" y="2312"/>
                </a:cubicBezTo>
                <a:lnTo>
                  <a:pt x="326" y="1831"/>
                </a:lnTo>
                <a:cubicBezTo>
                  <a:pt x="234" y="1672"/>
                  <a:pt x="142" y="1513"/>
                  <a:pt x="51" y="1354"/>
                </a:cubicBezTo>
                <a:cubicBezTo>
                  <a:pt x="0" y="1277"/>
                  <a:pt x="4" y="1173"/>
                  <a:pt x="48" y="1095"/>
                </a:cubicBezTo>
                <a:lnTo>
                  <a:pt x="326" y="614"/>
                </a:lnTo>
                <a:cubicBezTo>
                  <a:pt x="417" y="455"/>
                  <a:pt x="509" y="296"/>
                  <a:pt x="601" y="137"/>
                </a:cubicBezTo>
                <a:cubicBezTo>
                  <a:pt x="643" y="55"/>
                  <a:pt x="735" y="7"/>
                  <a:pt x="824" y="5"/>
                </a:cubicBezTo>
                <a:lnTo>
                  <a:pt x="1380" y="5"/>
                </a:lnTo>
                <a:cubicBezTo>
                  <a:pt x="1563" y="5"/>
                  <a:pt x="1747" y="5"/>
                  <a:pt x="1930" y="5"/>
                </a:cubicBezTo>
                <a:cubicBezTo>
                  <a:pt x="2022" y="0"/>
                  <a:pt x="2110" y="56"/>
                  <a:pt x="2156" y="1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37" name="Freeform 5"/>
          <p:cNvSpPr/>
          <p:nvPr/>
        </p:nvSpPr>
        <p:spPr bwMode="auto">
          <a:xfrm>
            <a:off x="4865269" y="1215005"/>
            <a:ext cx="3689626" cy="3294309"/>
          </a:xfrm>
          <a:custGeom>
            <a:avLst/>
            <a:gdLst>
              <a:gd name="T0" fmla="*/ 2156 w 2759"/>
              <a:gd name="T1" fmla="*/ 133 h 2444"/>
              <a:gd name="T2" fmla="*/ 2434 w 2759"/>
              <a:gd name="T3" fmla="*/ 614 h 2444"/>
              <a:gd name="T4" fmla="*/ 2709 w 2759"/>
              <a:gd name="T5" fmla="*/ 1090 h 2444"/>
              <a:gd name="T6" fmla="*/ 2712 w 2759"/>
              <a:gd name="T7" fmla="*/ 1350 h 2444"/>
              <a:gd name="T8" fmla="*/ 2434 w 2759"/>
              <a:gd name="T9" fmla="*/ 1831 h 2444"/>
              <a:gd name="T10" fmla="*/ 2159 w 2759"/>
              <a:gd name="T11" fmla="*/ 2307 h 2444"/>
              <a:gd name="T12" fmla="*/ 1935 w 2759"/>
              <a:gd name="T13" fmla="*/ 2439 h 2444"/>
              <a:gd name="T14" fmla="*/ 1380 w 2759"/>
              <a:gd name="T15" fmla="*/ 2439 h 2444"/>
              <a:gd name="T16" fmla="*/ 829 w 2759"/>
              <a:gd name="T17" fmla="*/ 2439 h 2444"/>
              <a:gd name="T18" fmla="*/ 603 w 2759"/>
              <a:gd name="T19" fmla="*/ 2312 h 2444"/>
              <a:gd name="T20" fmla="*/ 326 w 2759"/>
              <a:gd name="T21" fmla="*/ 1831 h 2444"/>
              <a:gd name="T22" fmla="*/ 51 w 2759"/>
              <a:gd name="T23" fmla="*/ 1354 h 2444"/>
              <a:gd name="T24" fmla="*/ 48 w 2759"/>
              <a:gd name="T25" fmla="*/ 1095 h 2444"/>
              <a:gd name="T26" fmla="*/ 326 w 2759"/>
              <a:gd name="T27" fmla="*/ 614 h 2444"/>
              <a:gd name="T28" fmla="*/ 601 w 2759"/>
              <a:gd name="T29" fmla="*/ 137 h 2444"/>
              <a:gd name="T30" fmla="*/ 824 w 2759"/>
              <a:gd name="T31" fmla="*/ 5 h 2444"/>
              <a:gd name="T32" fmla="*/ 1380 w 2759"/>
              <a:gd name="T33" fmla="*/ 5 h 2444"/>
              <a:gd name="T34" fmla="*/ 1930 w 2759"/>
              <a:gd name="T35" fmla="*/ 5 h 2444"/>
              <a:gd name="T36" fmla="*/ 2156 w 2759"/>
              <a:gd name="T37" fmla="*/ 133 h 2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59" h="2444">
                <a:moveTo>
                  <a:pt x="2156" y="133"/>
                </a:moveTo>
                <a:lnTo>
                  <a:pt x="2434" y="614"/>
                </a:lnTo>
                <a:cubicBezTo>
                  <a:pt x="2525" y="773"/>
                  <a:pt x="2617" y="932"/>
                  <a:pt x="2709" y="1090"/>
                </a:cubicBezTo>
                <a:cubicBezTo>
                  <a:pt x="2759" y="1168"/>
                  <a:pt x="2755" y="1271"/>
                  <a:pt x="2712" y="1350"/>
                </a:cubicBezTo>
                <a:lnTo>
                  <a:pt x="2434" y="1831"/>
                </a:lnTo>
                <a:cubicBezTo>
                  <a:pt x="2342" y="1990"/>
                  <a:pt x="2250" y="2149"/>
                  <a:pt x="2159" y="2307"/>
                </a:cubicBezTo>
                <a:cubicBezTo>
                  <a:pt x="2117" y="2390"/>
                  <a:pt x="2025" y="2438"/>
                  <a:pt x="1935" y="2439"/>
                </a:cubicBezTo>
                <a:lnTo>
                  <a:pt x="1380" y="2439"/>
                </a:lnTo>
                <a:cubicBezTo>
                  <a:pt x="1196" y="2439"/>
                  <a:pt x="1013" y="2439"/>
                  <a:pt x="829" y="2439"/>
                </a:cubicBezTo>
                <a:cubicBezTo>
                  <a:pt x="737" y="2444"/>
                  <a:pt x="650" y="2389"/>
                  <a:pt x="603" y="2312"/>
                </a:cubicBezTo>
                <a:lnTo>
                  <a:pt x="326" y="1831"/>
                </a:lnTo>
                <a:cubicBezTo>
                  <a:pt x="234" y="1672"/>
                  <a:pt x="142" y="1513"/>
                  <a:pt x="51" y="1354"/>
                </a:cubicBezTo>
                <a:cubicBezTo>
                  <a:pt x="0" y="1277"/>
                  <a:pt x="4" y="1173"/>
                  <a:pt x="48" y="1095"/>
                </a:cubicBezTo>
                <a:lnTo>
                  <a:pt x="326" y="614"/>
                </a:lnTo>
                <a:cubicBezTo>
                  <a:pt x="417" y="455"/>
                  <a:pt x="509" y="296"/>
                  <a:pt x="601" y="137"/>
                </a:cubicBezTo>
                <a:cubicBezTo>
                  <a:pt x="643" y="55"/>
                  <a:pt x="735" y="7"/>
                  <a:pt x="824" y="5"/>
                </a:cubicBezTo>
                <a:lnTo>
                  <a:pt x="1380" y="5"/>
                </a:lnTo>
                <a:cubicBezTo>
                  <a:pt x="1563" y="5"/>
                  <a:pt x="1747" y="5"/>
                  <a:pt x="1930" y="5"/>
                </a:cubicBezTo>
                <a:cubicBezTo>
                  <a:pt x="2022" y="0"/>
                  <a:pt x="2110" y="56"/>
                  <a:pt x="2156" y="1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449012" y="1859521"/>
            <a:ext cx="2283619" cy="2038948"/>
            <a:chOff x="1235091" y="1108075"/>
            <a:chExt cx="2000250" cy="1785938"/>
          </a:xfrm>
        </p:grpSpPr>
        <p:sp>
          <p:nvSpPr>
            <p:cNvPr id="39" name="Freeform 5"/>
            <p:cNvSpPr/>
            <p:nvPr/>
          </p:nvSpPr>
          <p:spPr bwMode="auto">
            <a:xfrm>
              <a:off x="1235091" y="1108075"/>
              <a:ext cx="2000250" cy="1785938"/>
            </a:xfrm>
            <a:custGeom>
              <a:avLst/>
              <a:gdLst>
                <a:gd name="T0" fmla="*/ 2156 w 2759"/>
                <a:gd name="T1" fmla="*/ 133 h 2444"/>
                <a:gd name="T2" fmla="*/ 2434 w 2759"/>
                <a:gd name="T3" fmla="*/ 614 h 2444"/>
                <a:gd name="T4" fmla="*/ 2709 w 2759"/>
                <a:gd name="T5" fmla="*/ 1090 h 2444"/>
                <a:gd name="T6" fmla="*/ 2712 w 2759"/>
                <a:gd name="T7" fmla="*/ 1350 h 2444"/>
                <a:gd name="T8" fmla="*/ 2434 w 2759"/>
                <a:gd name="T9" fmla="*/ 1831 h 2444"/>
                <a:gd name="T10" fmla="*/ 2159 w 2759"/>
                <a:gd name="T11" fmla="*/ 2307 h 2444"/>
                <a:gd name="T12" fmla="*/ 1935 w 2759"/>
                <a:gd name="T13" fmla="*/ 2439 h 2444"/>
                <a:gd name="T14" fmla="*/ 1380 w 2759"/>
                <a:gd name="T15" fmla="*/ 2439 h 2444"/>
                <a:gd name="T16" fmla="*/ 829 w 2759"/>
                <a:gd name="T17" fmla="*/ 2439 h 2444"/>
                <a:gd name="T18" fmla="*/ 603 w 2759"/>
                <a:gd name="T19" fmla="*/ 2312 h 2444"/>
                <a:gd name="T20" fmla="*/ 326 w 2759"/>
                <a:gd name="T21" fmla="*/ 1831 h 2444"/>
                <a:gd name="T22" fmla="*/ 51 w 2759"/>
                <a:gd name="T23" fmla="*/ 1354 h 2444"/>
                <a:gd name="T24" fmla="*/ 48 w 2759"/>
                <a:gd name="T25" fmla="*/ 1095 h 2444"/>
                <a:gd name="T26" fmla="*/ 326 w 2759"/>
                <a:gd name="T27" fmla="*/ 614 h 2444"/>
                <a:gd name="T28" fmla="*/ 601 w 2759"/>
                <a:gd name="T29" fmla="*/ 137 h 2444"/>
                <a:gd name="T30" fmla="*/ 824 w 2759"/>
                <a:gd name="T31" fmla="*/ 5 h 2444"/>
                <a:gd name="T32" fmla="*/ 1380 w 2759"/>
                <a:gd name="T33" fmla="*/ 5 h 2444"/>
                <a:gd name="T34" fmla="*/ 1930 w 2759"/>
                <a:gd name="T35" fmla="*/ 5 h 2444"/>
                <a:gd name="T36" fmla="*/ 2156 w 2759"/>
                <a:gd name="T37" fmla="*/ 133 h 2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9" h="2444">
                  <a:moveTo>
                    <a:pt x="2156" y="133"/>
                  </a:moveTo>
                  <a:lnTo>
                    <a:pt x="2434" y="614"/>
                  </a:lnTo>
                  <a:cubicBezTo>
                    <a:pt x="2525" y="773"/>
                    <a:pt x="2617" y="932"/>
                    <a:pt x="2709" y="1090"/>
                  </a:cubicBezTo>
                  <a:cubicBezTo>
                    <a:pt x="2759" y="1168"/>
                    <a:pt x="2755" y="1271"/>
                    <a:pt x="2712" y="1350"/>
                  </a:cubicBezTo>
                  <a:lnTo>
                    <a:pt x="2434" y="1831"/>
                  </a:lnTo>
                  <a:cubicBezTo>
                    <a:pt x="2342" y="1990"/>
                    <a:pt x="2250" y="2149"/>
                    <a:pt x="2159" y="2307"/>
                  </a:cubicBezTo>
                  <a:cubicBezTo>
                    <a:pt x="2117" y="2390"/>
                    <a:pt x="2025" y="2438"/>
                    <a:pt x="1935" y="2439"/>
                  </a:cubicBezTo>
                  <a:lnTo>
                    <a:pt x="1380" y="2439"/>
                  </a:lnTo>
                  <a:cubicBezTo>
                    <a:pt x="1196" y="2439"/>
                    <a:pt x="1013" y="2439"/>
                    <a:pt x="829" y="2439"/>
                  </a:cubicBezTo>
                  <a:cubicBezTo>
                    <a:pt x="737" y="2444"/>
                    <a:pt x="650" y="2389"/>
                    <a:pt x="603" y="2312"/>
                  </a:cubicBezTo>
                  <a:lnTo>
                    <a:pt x="326" y="1831"/>
                  </a:lnTo>
                  <a:cubicBezTo>
                    <a:pt x="234" y="1672"/>
                    <a:pt x="142" y="1513"/>
                    <a:pt x="51" y="1354"/>
                  </a:cubicBezTo>
                  <a:cubicBezTo>
                    <a:pt x="0" y="1277"/>
                    <a:pt x="4" y="1173"/>
                    <a:pt x="48" y="1095"/>
                  </a:cubicBezTo>
                  <a:lnTo>
                    <a:pt x="326" y="614"/>
                  </a:lnTo>
                  <a:cubicBezTo>
                    <a:pt x="417" y="455"/>
                    <a:pt x="509" y="296"/>
                    <a:pt x="601" y="137"/>
                  </a:cubicBezTo>
                  <a:cubicBezTo>
                    <a:pt x="643" y="55"/>
                    <a:pt x="735" y="7"/>
                    <a:pt x="824" y="5"/>
                  </a:cubicBezTo>
                  <a:lnTo>
                    <a:pt x="1380" y="5"/>
                  </a:lnTo>
                  <a:cubicBezTo>
                    <a:pt x="1563" y="5"/>
                    <a:pt x="1747" y="5"/>
                    <a:pt x="1930" y="5"/>
                  </a:cubicBezTo>
                  <a:cubicBezTo>
                    <a:pt x="2022" y="0"/>
                    <a:pt x="2110" y="56"/>
                    <a:pt x="2156" y="133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ea"/>
                <a:sym typeface="+mn-lt"/>
              </a:endParaRPr>
            </a:p>
          </p:txBody>
        </p:sp>
        <p:sp>
          <p:nvSpPr>
            <p:cNvPr id="40" name="Freeform 6"/>
            <p:cNvSpPr/>
            <p:nvPr/>
          </p:nvSpPr>
          <p:spPr bwMode="auto">
            <a:xfrm>
              <a:off x="1283509" y="1154113"/>
              <a:ext cx="1903413" cy="1693863"/>
            </a:xfrm>
            <a:custGeom>
              <a:avLst/>
              <a:gdLst>
                <a:gd name="T0" fmla="*/ 2060 w 2654"/>
                <a:gd name="T1" fmla="*/ 107 h 2342"/>
                <a:gd name="T2" fmla="*/ 1880 w 2654"/>
                <a:gd name="T3" fmla="*/ 4 h 2342"/>
                <a:gd name="T4" fmla="*/ 1878 w 2654"/>
                <a:gd name="T5" fmla="*/ 4 h 2342"/>
                <a:gd name="T6" fmla="*/ 1877 w 2654"/>
                <a:gd name="T7" fmla="*/ 4 h 2342"/>
                <a:gd name="T8" fmla="*/ 1327 w 2654"/>
                <a:gd name="T9" fmla="*/ 4 h 2342"/>
                <a:gd name="T10" fmla="*/ 772 w 2654"/>
                <a:gd name="T11" fmla="*/ 4 h 2342"/>
                <a:gd name="T12" fmla="*/ 592 w 2654"/>
                <a:gd name="T13" fmla="*/ 109 h 2342"/>
                <a:gd name="T14" fmla="*/ 592 w 2654"/>
                <a:gd name="T15" fmla="*/ 110 h 2342"/>
                <a:gd name="T16" fmla="*/ 591 w 2654"/>
                <a:gd name="T17" fmla="*/ 111 h 2342"/>
                <a:gd name="T18" fmla="*/ 316 w 2654"/>
                <a:gd name="T19" fmla="*/ 588 h 2342"/>
                <a:gd name="T20" fmla="*/ 39 w 2654"/>
                <a:gd name="T21" fmla="*/ 1068 h 2342"/>
                <a:gd name="T22" fmla="*/ 39 w 2654"/>
                <a:gd name="T23" fmla="*/ 1276 h 2342"/>
                <a:gd name="T24" fmla="*/ 40 w 2654"/>
                <a:gd name="T25" fmla="*/ 1277 h 2342"/>
                <a:gd name="T26" fmla="*/ 41 w 2654"/>
                <a:gd name="T27" fmla="*/ 1278 h 2342"/>
                <a:gd name="T28" fmla="*/ 316 w 2654"/>
                <a:gd name="T29" fmla="*/ 1755 h 2342"/>
                <a:gd name="T30" fmla="*/ 593 w 2654"/>
                <a:gd name="T31" fmla="*/ 2235 h 2342"/>
                <a:gd name="T32" fmla="*/ 774 w 2654"/>
                <a:gd name="T33" fmla="*/ 2339 h 2342"/>
                <a:gd name="T34" fmla="*/ 775 w 2654"/>
                <a:gd name="T35" fmla="*/ 2338 h 2342"/>
                <a:gd name="T36" fmla="*/ 776 w 2654"/>
                <a:gd name="T37" fmla="*/ 2338 h 2342"/>
                <a:gd name="T38" fmla="*/ 1327 w 2654"/>
                <a:gd name="T39" fmla="*/ 2338 h 2342"/>
                <a:gd name="T40" fmla="*/ 1881 w 2654"/>
                <a:gd name="T41" fmla="*/ 2338 h 2342"/>
                <a:gd name="T42" fmla="*/ 2061 w 2654"/>
                <a:gd name="T43" fmla="*/ 2234 h 2342"/>
                <a:gd name="T44" fmla="*/ 2062 w 2654"/>
                <a:gd name="T45" fmla="*/ 2233 h 2342"/>
                <a:gd name="T46" fmla="*/ 2062 w 2654"/>
                <a:gd name="T47" fmla="*/ 2231 h 2342"/>
                <a:gd name="T48" fmla="*/ 2337 w 2654"/>
                <a:gd name="T49" fmla="*/ 1755 h 2342"/>
                <a:gd name="T50" fmla="*/ 2615 w 2654"/>
                <a:gd name="T51" fmla="*/ 1274 h 2342"/>
                <a:gd name="T52" fmla="*/ 2614 w 2654"/>
                <a:gd name="T53" fmla="*/ 1067 h 2342"/>
                <a:gd name="T54" fmla="*/ 2613 w 2654"/>
                <a:gd name="T55" fmla="*/ 1066 h 2342"/>
                <a:gd name="T56" fmla="*/ 2613 w 2654"/>
                <a:gd name="T57" fmla="*/ 1064 h 2342"/>
                <a:gd name="T58" fmla="*/ 2337 w 2654"/>
                <a:gd name="T59" fmla="*/ 588 h 2342"/>
                <a:gd name="T60" fmla="*/ 2060 w 2654"/>
                <a:gd name="T61" fmla="*/ 107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4" h="2342">
                  <a:moveTo>
                    <a:pt x="2060" y="107"/>
                  </a:moveTo>
                  <a:cubicBezTo>
                    <a:pt x="2023" y="46"/>
                    <a:pt x="1953" y="0"/>
                    <a:pt x="1880" y="4"/>
                  </a:cubicBezTo>
                  <a:lnTo>
                    <a:pt x="1878" y="4"/>
                  </a:lnTo>
                  <a:lnTo>
                    <a:pt x="1877" y="4"/>
                  </a:lnTo>
                  <a:cubicBezTo>
                    <a:pt x="1694" y="4"/>
                    <a:pt x="1510" y="4"/>
                    <a:pt x="1327" y="4"/>
                  </a:cubicBezTo>
                  <a:lnTo>
                    <a:pt x="772" y="4"/>
                  </a:lnTo>
                  <a:cubicBezTo>
                    <a:pt x="700" y="5"/>
                    <a:pt x="626" y="44"/>
                    <a:pt x="592" y="109"/>
                  </a:cubicBezTo>
                  <a:lnTo>
                    <a:pt x="592" y="110"/>
                  </a:lnTo>
                  <a:lnTo>
                    <a:pt x="591" y="111"/>
                  </a:lnTo>
                  <a:cubicBezTo>
                    <a:pt x="499" y="270"/>
                    <a:pt x="408" y="429"/>
                    <a:pt x="316" y="588"/>
                  </a:cubicBezTo>
                  <a:lnTo>
                    <a:pt x="39" y="1068"/>
                  </a:lnTo>
                  <a:cubicBezTo>
                    <a:pt x="4" y="1131"/>
                    <a:pt x="0" y="1215"/>
                    <a:pt x="39" y="1276"/>
                  </a:cubicBezTo>
                  <a:lnTo>
                    <a:pt x="40" y="1277"/>
                  </a:lnTo>
                  <a:lnTo>
                    <a:pt x="41" y="1278"/>
                  </a:lnTo>
                  <a:cubicBezTo>
                    <a:pt x="133" y="1437"/>
                    <a:pt x="224" y="1596"/>
                    <a:pt x="316" y="1755"/>
                  </a:cubicBezTo>
                  <a:lnTo>
                    <a:pt x="593" y="2235"/>
                  </a:lnTo>
                  <a:cubicBezTo>
                    <a:pt x="630" y="2297"/>
                    <a:pt x="701" y="2342"/>
                    <a:pt x="774" y="2339"/>
                  </a:cubicBezTo>
                  <a:lnTo>
                    <a:pt x="775" y="2338"/>
                  </a:lnTo>
                  <a:lnTo>
                    <a:pt x="776" y="2338"/>
                  </a:lnTo>
                  <a:cubicBezTo>
                    <a:pt x="960" y="2338"/>
                    <a:pt x="1143" y="2338"/>
                    <a:pt x="1327" y="2338"/>
                  </a:cubicBezTo>
                  <a:lnTo>
                    <a:pt x="1881" y="2338"/>
                  </a:lnTo>
                  <a:cubicBezTo>
                    <a:pt x="1953" y="2337"/>
                    <a:pt x="2028" y="2299"/>
                    <a:pt x="2061" y="2234"/>
                  </a:cubicBezTo>
                  <a:lnTo>
                    <a:pt x="2062" y="2233"/>
                  </a:lnTo>
                  <a:lnTo>
                    <a:pt x="2062" y="2231"/>
                  </a:lnTo>
                  <a:cubicBezTo>
                    <a:pt x="2154" y="2073"/>
                    <a:pt x="2246" y="1914"/>
                    <a:pt x="2337" y="1755"/>
                  </a:cubicBezTo>
                  <a:lnTo>
                    <a:pt x="2615" y="1274"/>
                  </a:lnTo>
                  <a:cubicBezTo>
                    <a:pt x="2650" y="1212"/>
                    <a:pt x="2654" y="1128"/>
                    <a:pt x="2614" y="1067"/>
                  </a:cubicBezTo>
                  <a:lnTo>
                    <a:pt x="2613" y="1066"/>
                  </a:lnTo>
                  <a:lnTo>
                    <a:pt x="2613" y="1064"/>
                  </a:lnTo>
                  <a:cubicBezTo>
                    <a:pt x="2521" y="906"/>
                    <a:pt x="2429" y="747"/>
                    <a:pt x="2337" y="588"/>
                  </a:cubicBezTo>
                  <a:lnTo>
                    <a:pt x="2060" y="107"/>
                  </a:ln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ea"/>
                <a:sym typeface="+mn-lt"/>
              </a:endParaRPr>
            </a:p>
          </p:txBody>
        </p:sp>
      </p:grpSp>
      <p:sp>
        <p:nvSpPr>
          <p:cNvPr id="41" name="矩形 40" descr="e7d195523061f1c09e9d68d7cf438b91ef959ecb14fc25d26BBA7F7DBC18E55DFF4014AF651F0BF2569D4B6C1DA7F1A4683A481403BD872FC687266AD13265C1DE7C373772FD8728ABDD69ADD03BFF5BE2862BC891DBB79E45437E2FDAF27DC91B6979945B4A6D5F3E932E9CB07074088B57F959D19CA78E1C5D0E7588E8482D715B56914FD28172AC667753455398A9"/>
          <p:cNvSpPr/>
          <p:nvPr/>
        </p:nvSpPr>
        <p:spPr bwMode="auto">
          <a:xfrm>
            <a:off x="1545064" y="1579395"/>
            <a:ext cx="172354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国内研究现状</a:t>
            </a:r>
            <a:endParaRPr kumimoji="0" lang="zh-CN" altLang="en-US" sz="20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矩形 44" descr="e7d195523061f1c09e9d68d7cf438b91ef959ecb14fc25d26BBA7F7DBC18E55DFF4014AF651F0BF2569D4B6C1DA7F1A4683A481403BD872FC687266AD13265C1DE7C373772FD8728ABDD69ADD03BFF5BE2862BC891DBB79E45437E2FDAF27DC91B6979945B4A6D5F3E932E9CB07074088B57F959D19CA78E1C5D0E7588E8482D715B56914FD28172AC667753455398A9"/>
          <p:cNvSpPr/>
          <p:nvPr/>
        </p:nvSpPr>
        <p:spPr bwMode="auto">
          <a:xfrm>
            <a:off x="6001521" y="1579395"/>
            <a:ext cx="172354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国外研究现状</a:t>
            </a:r>
            <a:endParaRPr kumimoji="0" lang="zh-CN" altLang="en-US" sz="20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893370" y="320243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Times New Roman" panose="02020603050405020304" pitchFamily="18" charset="0"/>
              </a:rPr>
              <a:t>研究现状</a:t>
            </a:r>
            <a:endParaRPr kumimoji="0" lang="zh-CN" altLang="en-US" sz="2400" b="1" i="0" u="none" strike="noStrike" kern="1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0" name="Group 4"/>
          <p:cNvGrpSpPr>
            <a:grpSpLocks noChangeAspect="1"/>
          </p:cNvGrpSpPr>
          <p:nvPr/>
        </p:nvGrpSpPr>
        <p:grpSpPr bwMode="auto">
          <a:xfrm>
            <a:off x="4154489" y="2239964"/>
            <a:ext cx="930275" cy="879476"/>
            <a:chOff x="2617" y="1411"/>
            <a:chExt cx="586" cy="554"/>
          </a:xfrm>
        </p:grpSpPr>
        <p:sp>
          <p:nvSpPr>
            <p:cNvPr id="5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618" y="1412"/>
              <a:ext cx="584" cy="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2617" y="1411"/>
              <a:ext cx="586" cy="553"/>
            </a:xfrm>
            <a:custGeom>
              <a:avLst/>
              <a:gdLst>
                <a:gd name="T0" fmla="*/ 580 w 599"/>
                <a:gd name="T1" fmla="*/ 46 h 567"/>
                <a:gd name="T2" fmla="*/ 520 w 599"/>
                <a:gd name="T3" fmla="*/ 5 h 567"/>
                <a:gd name="T4" fmla="*/ 94 w 599"/>
                <a:gd name="T5" fmla="*/ 6 h 567"/>
                <a:gd name="T6" fmla="*/ 72 w 599"/>
                <a:gd name="T7" fmla="*/ 47 h 567"/>
                <a:gd name="T8" fmla="*/ 0 w 599"/>
                <a:gd name="T9" fmla="*/ 548 h 567"/>
                <a:gd name="T10" fmla="*/ 18 w 599"/>
                <a:gd name="T11" fmla="*/ 567 h 567"/>
                <a:gd name="T12" fmla="*/ 599 w 599"/>
                <a:gd name="T13" fmla="*/ 64 h 567"/>
                <a:gd name="T14" fmla="*/ 318 w 599"/>
                <a:gd name="T15" fmla="*/ 77 h 567"/>
                <a:gd name="T16" fmla="*/ 318 w 599"/>
                <a:gd name="T17" fmla="*/ 521 h 567"/>
                <a:gd name="T18" fmla="*/ 281 w 599"/>
                <a:gd name="T19" fmla="*/ 521 h 567"/>
                <a:gd name="T20" fmla="*/ 37 w 599"/>
                <a:gd name="T21" fmla="*/ 84 h 567"/>
                <a:gd name="T22" fmla="*/ 87 w 599"/>
                <a:gd name="T23" fmla="*/ 525 h 567"/>
                <a:gd name="T24" fmla="*/ 37 w 599"/>
                <a:gd name="T25" fmla="*/ 84 h 567"/>
                <a:gd name="T26" fmla="*/ 512 w 599"/>
                <a:gd name="T27" fmla="*/ 519 h 567"/>
                <a:gd name="T28" fmla="*/ 562 w 599"/>
                <a:gd name="T29" fmla="*/ 83 h 567"/>
                <a:gd name="T30" fmla="*/ 150 w 599"/>
                <a:gd name="T31" fmla="*/ 99 h 567"/>
                <a:gd name="T32" fmla="*/ 240 w 599"/>
                <a:gd name="T33" fmla="*/ 141 h 567"/>
                <a:gd name="T34" fmla="*/ 245 w 599"/>
                <a:gd name="T35" fmla="*/ 117 h 567"/>
                <a:gd name="T36" fmla="*/ 135 w 599"/>
                <a:gd name="T37" fmla="*/ 174 h 567"/>
                <a:gd name="T38" fmla="*/ 242 w 599"/>
                <a:gd name="T39" fmla="*/ 206 h 567"/>
                <a:gd name="T40" fmla="*/ 245 w 599"/>
                <a:gd name="T41" fmla="*/ 247 h 567"/>
                <a:gd name="T42" fmla="*/ 145 w 599"/>
                <a:gd name="T43" fmla="*/ 254 h 567"/>
                <a:gd name="T44" fmla="*/ 254 w 599"/>
                <a:gd name="T45" fmla="*/ 262 h 567"/>
                <a:gd name="T46" fmla="*/ 150 w 599"/>
                <a:gd name="T47" fmla="*/ 295 h 567"/>
                <a:gd name="T48" fmla="*/ 240 w 599"/>
                <a:gd name="T49" fmla="*/ 337 h 567"/>
                <a:gd name="T50" fmla="*/ 245 w 599"/>
                <a:gd name="T51" fmla="*/ 313 h 567"/>
                <a:gd name="T52" fmla="*/ 135 w 599"/>
                <a:gd name="T53" fmla="*/ 370 h 567"/>
                <a:gd name="T54" fmla="*/ 242 w 599"/>
                <a:gd name="T55" fmla="*/ 402 h 567"/>
                <a:gd name="T56" fmla="*/ 245 w 599"/>
                <a:gd name="T57" fmla="*/ 443 h 567"/>
                <a:gd name="T58" fmla="*/ 145 w 599"/>
                <a:gd name="T59" fmla="*/ 450 h 567"/>
                <a:gd name="T60" fmla="*/ 254 w 599"/>
                <a:gd name="T61" fmla="*/ 457 h 567"/>
                <a:gd name="T62" fmla="*/ 354 w 599"/>
                <a:gd name="T63" fmla="*/ 115 h 567"/>
                <a:gd name="T64" fmla="*/ 359 w 599"/>
                <a:gd name="T65" fmla="*/ 139 h 567"/>
                <a:gd name="T66" fmla="*/ 449 w 599"/>
                <a:gd name="T67" fmla="*/ 95 h 567"/>
                <a:gd name="T68" fmla="*/ 344 w 599"/>
                <a:gd name="T69" fmla="*/ 195 h 567"/>
                <a:gd name="T70" fmla="*/ 454 w 599"/>
                <a:gd name="T71" fmla="*/ 184 h 567"/>
                <a:gd name="T72" fmla="*/ 449 w 599"/>
                <a:gd name="T73" fmla="*/ 226 h 567"/>
                <a:gd name="T74" fmla="*/ 356 w 599"/>
                <a:gd name="T75" fmla="*/ 270 h 567"/>
                <a:gd name="T76" fmla="*/ 464 w 599"/>
                <a:gd name="T77" fmla="*/ 235 h 567"/>
                <a:gd name="T78" fmla="*/ 354 w 599"/>
                <a:gd name="T79" fmla="*/ 311 h 567"/>
                <a:gd name="T80" fmla="*/ 359 w 599"/>
                <a:gd name="T81" fmla="*/ 335 h 567"/>
                <a:gd name="T82" fmla="*/ 449 w 599"/>
                <a:gd name="T83" fmla="*/ 291 h 567"/>
                <a:gd name="T84" fmla="*/ 344 w 599"/>
                <a:gd name="T85" fmla="*/ 391 h 567"/>
                <a:gd name="T86" fmla="*/ 454 w 599"/>
                <a:gd name="T87" fmla="*/ 380 h 567"/>
                <a:gd name="T88" fmla="*/ 449 w 599"/>
                <a:gd name="T89" fmla="*/ 421 h 567"/>
                <a:gd name="T90" fmla="*/ 356 w 599"/>
                <a:gd name="T91" fmla="*/ 466 h 567"/>
                <a:gd name="T92" fmla="*/ 464 w 599"/>
                <a:gd name="T93" fmla="*/ 431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99" h="567">
                  <a:moveTo>
                    <a:pt x="594" y="51"/>
                  </a:moveTo>
                  <a:cubicBezTo>
                    <a:pt x="590" y="48"/>
                    <a:pt x="585" y="46"/>
                    <a:pt x="581" y="46"/>
                  </a:cubicBezTo>
                  <a:cubicBezTo>
                    <a:pt x="580" y="46"/>
                    <a:pt x="580" y="46"/>
                    <a:pt x="580" y="46"/>
                  </a:cubicBezTo>
                  <a:cubicBezTo>
                    <a:pt x="527" y="46"/>
                    <a:pt x="527" y="46"/>
                    <a:pt x="527" y="46"/>
                  </a:cubicBezTo>
                  <a:cubicBezTo>
                    <a:pt x="527" y="19"/>
                    <a:pt x="527" y="19"/>
                    <a:pt x="527" y="19"/>
                  </a:cubicBezTo>
                  <a:cubicBezTo>
                    <a:pt x="527" y="14"/>
                    <a:pt x="524" y="8"/>
                    <a:pt x="520" y="5"/>
                  </a:cubicBezTo>
                  <a:cubicBezTo>
                    <a:pt x="516" y="1"/>
                    <a:pt x="510" y="0"/>
                    <a:pt x="504" y="1"/>
                  </a:cubicBezTo>
                  <a:cubicBezTo>
                    <a:pt x="299" y="43"/>
                    <a:pt x="299" y="43"/>
                    <a:pt x="299" y="43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89" y="5"/>
                    <a:pt x="83" y="7"/>
                    <a:pt x="79" y="10"/>
                  </a:cubicBezTo>
                  <a:cubicBezTo>
                    <a:pt x="75" y="14"/>
                    <a:pt x="72" y="19"/>
                    <a:pt x="72" y="25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8" y="47"/>
                    <a:pt x="0" y="56"/>
                    <a:pt x="0" y="66"/>
                  </a:cubicBezTo>
                  <a:cubicBezTo>
                    <a:pt x="0" y="548"/>
                    <a:pt x="0" y="548"/>
                    <a:pt x="0" y="548"/>
                  </a:cubicBezTo>
                  <a:cubicBezTo>
                    <a:pt x="0" y="553"/>
                    <a:pt x="2" y="558"/>
                    <a:pt x="5" y="561"/>
                  </a:cubicBezTo>
                  <a:cubicBezTo>
                    <a:pt x="9" y="565"/>
                    <a:pt x="13" y="567"/>
                    <a:pt x="18" y="567"/>
                  </a:cubicBezTo>
                  <a:cubicBezTo>
                    <a:pt x="18" y="567"/>
                    <a:pt x="18" y="567"/>
                    <a:pt x="18" y="567"/>
                  </a:cubicBezTo>
                  <a:cubicBezTo>
                    <a:pt x="581" y="565"/>
                    <a:pt x="581" y="565"/>
                    <a:pt x="581" y="565"/>
                  </a:cubicBezTo>
                  <a:cubicBezTo>
                    <a:pt x="591" y="565"/>
                    <a:pt x="599" y="556"/>
                    <a:pt x="599" y="546"/>
                  </a:cubicBezTo>
                  <a:cubicBezTo>
                    <a:pt x="599" y="64"/>
                    <a:pt x="599" y="64"/>
                    <a:pt x="599" y="64"/>
                  </a:cubicBezTo>
                  <a:cubicBezTo>
                    <a:pt x="599" y="59"/>
                    <a:pt x="597" y="55"/>
                    <a:pt x="594" y="51"/>
                  </a:cubicBezTo>
                  <a:close/>
                  <a:moveTo>
                    <a:pt x="318" y="521"/>
                  </a:moveTo>
                  <a:cubicBezTo>
                    <a:pt x="318" y="77"/>
                    <a:pt x="318" y="77"/>
                    <a:pt x="318" y="77"/>
                  </a:cubicBezTo>
                  <a:cubicBezTo>
                    <a:pt x="490" y="42"/>
                    <a:pt x="490" y="42"/>
                    <a:pt x="490" y="42"/>
                  </a:cubicBezTo>
                  <a:cubicBezTo>
                    <a:pt x="490" y="486"/>
                    <a:pt x="490" y="486"/>
                    <a:pt x="490" y="486"/>
                  </a:cubicBezTo>
                  <a:lnTo>
                    <a:pt x="318" y="521"/>
                  </a:lnTo>
                  <a:close/>
                  <a:moveTo>
                    <a:pt x="109" y="47"/>
                  </a:moveTo>
                  <a:cubicBezTo>
                    <a:pt x="281" y="77"/>
                    <a:pt x="281" y="77"/>
                    <a:pt x="281" y="77"/>
                  </a:cubicBezTo>
                  <a:cubicBezTo>
                    <a:pt x="281" y="521"/>
                    <a:pt x="281" y="521"/>
                    <a:pt x="281" y="521"/>
                  </a:cubicBezTo>
                  <a:cubicBezTo>
                    <a:pt x="109" y="491"/>
                    <a:pt x="109" y="491"/>
                    <a:pt x="109" y="491"/>
                  </a:cubicBezTo>
                  <a:lnTo>
                    <a:pt x="109" y="47"/>
                  </a:lnTo>
                  <a:close/>
                  <a:moveTo>
                    <a:pt x="37" y="84"/>
                  </a:moveTo>
                  <a:cubicBezTo>
                    <a:pt x="72" y="84"/>
                    <a:pt x="72" y="84"/>
                    <a:pt x="72" y="84"/>
                  </a:cubicBezTo>
                  <a:cubicBezTo>
                    <a:pt x="72" y="507"/>
                    <a:pt x="72" y="507"/>
                    <a:pt x="72" y="507"/>
                  </a:cubicBezTo>
                  <a:cubicBezTo>
                    <a:pt x="72" y="516"/>
                    <a:pt x="79" y="523"/>
                    <a:pt x="87" y="525"/>
                  </a:cubicBezTo>
                  <a:cubicBezTo>
                    <a:pt x="111" y="529"/>
                    <a:pt x="111" y="529"/>
                    <a:pt x="111" y="529"/>
                  </a:cubicBezTo>
                  <a:cubicBezTo>
                    <a:pt x="37" y="529"/>
                    <a:pt x="37" y="529"/>
                    <a:pt x="37" y="529"/>
                  </a:cubicBezTo>
                  <a:cubicBezTo>
                    <a:pt x="37" y="84"/>
                    <a:pt x="37" y="84"/>
                    <a:pt x="37" y="84"/>
                  </a:cubicBezTo>
                  <a:close/>
                  <a:moveTo>
                    <a:pt x="562" y="528"/>
                  </a:moveTo>
                  <a:cubicBezTo>
                    <a:pt x="470" y="528"/>
                    <a:pt x="470" y="528"/>
                    <a:pt x="470" y="528"/>
                  </a:cubicBezTo>
                  <a:cubicBezTo>
                    <a:pt x="512" y="519"/>
                    <a:pt x="512" y="519"/>
                    <a:pt x="512" y="519"/>
                  </a:cubicBezTo>
                  <a:cubicBezTo>
                    <a:pt x="521" y="518"/>
                    <a:pt x="527" y="510"/>
                    <a:pt x="527" y="501"/>
                  </a:cubicBezTo>
                  <a:cubicBezTo>
                    <a:pt x="527" y="83"/>
                    <a:pt x="527" y="83"/>
                    <a:pt x="527" y="83"/>
                  </a:cubicBezTo>
                  <a:cubicBezTo>
                    <a:pt x="562" y="83"/>
                    <a:pt x="562" y="83"/>
                    <a:pt x="562" y="83"/>
                  </a:cubicBezTo>
                  <a:cubicBezTo>
                    <a:pt x="562" y="528"/>
                    <a:pt x="562" y="528"/>
                    <a:pt x="562" y="528"/>
                  </a:cubicBezTo>
                  <a:close/>
                  <a:moveTo>
                    <a:pt x="245" y="117"/>
                  </a:moveTo>
                  <a:cubicBezTo>
                    <a:pt x="150" y="99"/>
                    <a:pt x="150" y="99"/>
                    <a:pt x="150" y="99"/>
                  </a:cubicBezTo>
                  <a:cubicBezTo>
                    <a:pt x="143" y="98"/>
                    <a:pt x="136" y="102"/>
                    <a:pt x="135" y="109"/>
                  </a:cubicBezTo>
                  <a:cubicBezTo>
                    <a:pt x="134" y="116"/>
                    <a:pt x="138" y="122"/>
                    <a:pt x="145" y="123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1" y="141"/>
                    <a:pt x="242" y="141"/>
                    <a:pt x="242" y="141"/>
                  </a:cubicBezTo>
                  <a:cubicBezTo>
                    <a:pt x="248" y="141"/>
                    <a:pt x="253" y="137"/>
                    <a:pt x="254" y="131"/>
                  </a:cubicBezTo>
                  <a:cubicBezTo>
                    <a:pt x="256" y="124"/>
                    <a:pt x="251" y="118"/>
                    <a:pt x="245" y="117"/>
                  </a:cubicBezTo>
                  <a:close/>
                  <a:moveTo>
                    <a:pt x="245" y="182"/>
                  </a:moveTo>
                  <a:cubicBezTo>
                    <a:pt x="150" y="164"/>
                    <a:pt x="150" y="164"/>
                    <a:pt x="150" y="164"/>
                  </a:cubicBezTo>
                  <a:cubicBezTo>
                    <a:pt x="143" y="163"/>
                    <a:pt x="136" y="168"/>
                    <a:pt x="135" y="174"/>
                  </a:cubicBezTo>
                  <a:cubicBezTo>
                    <a:pt x="134" y="181"/>
                    <a:pt x="138" y="187"/>
                    <a:pt x="145" y="189"/>
                  </a:cubicBezTo>
                  <a:cubicBezTo>
                    <a:pt x="240" y="206"/>
                    <a:pt x="240" y="206"/>
                    <a:pt x="240" y="206"/>
                  </a:cubicBezTo>
                  <a:cubicBezTo>
                    <a:pt x="241" y="206"/>
                    <a:pt x="242" y="206"/>
                    <a:pt x="242" y="206"/>
                  </a:cubicBezTo>
                  <a:cubicBezTo>
                    <a:pt x="248" y="206"/>
                    <a:pt x="253" y="202"/>
                    <a:pt x="254" y="196"/>
                  </a:cubicBezTo>
                  <a:cubicBezTo>
                    <a:pt x="256" y="190"/>
                    <a:pt x="251" y="183"/>
                    <a:pt x="245" y="182"/>
                  </a:cubicBezTo>
                  <a:close/>
                  <a:moveTo>
                    <a:pt x="245" y="247"/>
                  </a:moveTo>
                  <a:cubicBezTo>
                    <a:pt x="150" y="230"/>
                    <a:pt x="150" y="230"/>
                    <a:pt x="150" y="230"/>
                  </a:cubicBezTo>
                  <a:cubicBezTo>
                    <a:pt x="143" y="228"/>
                    <a:pt x="136" y="233"/>
                    <a:pt x="135" y="239"/>
                  </a:cubicBezTo>
                  <a:cubicBezTo>
                    <a:pt x="134" y="246"/>
                    <a:pt x="138" y="253"/>
                    <a:pt x="145" y="254"/>
                  </a:cubicBezTo>
                  <a:cubicBezTo>
                    <a:pt x="240" y="271"/>
                    <a:pt x="240" y="271"/>
                    <a:pt x="240" y="271"/>
                  </a:cubicBezTo>
                  <a:cubicBezTo>
                    <a:pt x="241" y="272"/>
                    <a:pt x="242" y="272"/>
                    <a:pt x="242" y="272"/>
                  </a:cubicBezTo>
                  <a:cubicBezTo>
                    <a:pt x="248" y="272"/>
                    <a:pt x="253" y="268"/>
                    <a:pt x="254" y="262"/>
                  </a:cubicBezTo>
                  <a:cubicBezTo>
                    <a:pt x="256" y="255"/>
                    <a:pt x="251" y="249"/>
                    <a:pt x="245" y="247"/>
                  </a:cubicBezTo>
                  <a:close/>
                  <a:moveTo>
                    <a:pt x="245" y="313"/>
                  </a:moveTo>
                  <a:cubicBezTo>
                    <a:pt x="150" y="295"/>
                    <a:pt x="150" y="295"/>
                    <a:pt x="150" y="295"/>
                  </a:cubicBezTo>
                  <a:cubicBezTo>
                    <a:pt x="143" y="294"/>
                    <a:pt x="136" y="298"/>
                    <a:pt x="135" y="305"/>
                  </a:cubicBezTo>
                  <a:cubicBezTo>
                    <a:pt x="134" y="311"/>
                    <a:pt x="138" y="318"/>
                    <a:pt x="145" y="319"/>
                  </a:cubicBezTo>
                  <a:cubicBezTo>
                    <a:pt x="240" y="337"/>
                    <a:pt x="240" y="337"/>
                    <a:pt x="240" y="337"/>
                  </a:cubicBezTo>
                  <a:cubicBezTo>
                    <a:pt x="241" y="337"/>
                    <a:pt x="242" y="337"/>
                    <a:pt x="242" y="337"/>
                  </a:cubicBezTo>
                  <a:cubicBezTo>
                    <a:pt x="248" y="337"/>
                    <a:pt x="253" y="333"/>
                    <a:pt x="254" y="327"/>
                  </a:cubicBezTo>
                  <a:cubicBezTo>
                    <a:pt x="256" y="320"/>
                    <a:pt x="251" y="314"/>
                    <a:pt x="245" y="313"/>
                  </a:cubicBezTo>
                  <a:close/>
                  <a:moveTo>
                    <a:pt x="245" y="378"/>
                  </a:moveTo>
                  <a:cubicBezTo>
                    <a:pt x="150" y="360"/>
                    <a:pt x="150" y="360"/>
                    <a:pt x="150" y="360"/>
                  </a:cubicBezTo>
                  <a:cubicBezTo>
                    <a:pt x="143" y="359"/>
                    <a:pt x="136" y="363"/>
                    <a:pt x="135" y="370"/>
                  </a:cubicBezTo>
                  <a:cubicBezTo>
                    <a:pt x="134" y="377"/>
                    <a:pt x="138" y="383"/>
                    <a:pt x="145" y="384"/>
                  </a:cubicBezTo>
                  <a:cubicBezTo>
                    <a:pt x="240" y="402"/>
                    <a:pt x="240" y="402"/>
                    <a:pt x="240" y="402"/>
                  </a:cubicBezTo>
                  <a:cubicBezTo>
                    <a:pt x="241" y="402"/>
                    <a:pt x="242" y="402"/>
                    <a:pt x="242" y="402"/>
                  </a:cubicBezTo>
                  <a:cubicBezTo>
                    <a:pt x="248" y="402"/>
                    <a:pt x="253" y="398"/>
                    <a:pt x="254" y="392"/>
                  </a:cubicBezTo>
                  <a:cubicBezTo>
                    <a:pt x="256" y="385"/>
                    <a:pt x="251" y="379"/>
                    <a:pt x="245" y="378"/>
                  </a:cubicBezTo>
                  <a:close/>
                  <a:moveTo>
                    <a:pt x="245" y="443"/>
                  </a:moveTo>
                  <a:cubicBezTo>
                    <a:pt x="150" y="425"/>
                    <a:pt x="150" y="425"/>
                    <a:pt x="150" y="425"/>
                  </a:cubicBezTo>
                  <a:cubicBezTo>
                    <a:pt x="143" y="424"/>
                    <a:pt x="136" y="429"/>
                    <a:pt x="135" y="435"/>
                  </a:cubicBezTo>
                  <a:cubicBezTo>
                    <a:pt x="134" y="442"/>
                    <a:pt x="138" y="448"/>
                    <a:pt x="145" y="450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1" y="467"/>
                    <a:pt x="242" y="467"/>
                    <a:pt x="242" y="467"/>
                  </a:cubicBezTo>
                  <a:cubicBezTo>
                    <a:pt x="248" y="467"/>
                    <a:pt x="253" y="463"/>
                    <a:pt x="254" y="457"/>
                  </a:cubicBezTo>
                  <a:cubicBezTo>
                    <a:pt x="256" y="451"/>
                    <a:pt x="251" y="444"/>
                    <a:pt x="245" y="443"/>
                  </a:cubicBezTo>
                  <a:close/>
                  <a:moveTo>
                    <a:pt x="449" y="95"/>
                  </a:moveTo>
                  <a:cubicBezTo>
                    <a:pt x="354" y="115"/>
                    <a:pt x="354" y="115"/>
                    <a:pt x="354" y="115"/>
                  </a:cubicBezTo>
                  <a:cubicBezTo>
                    <a:pt x="347" y="117"/>
                    <a:pt x="343" y="123"/>
                    <a:pt x="344" y="130"/>
                  </a:cubicBezTo>
                  <a:cubicBezTo>
                    <a:pt x="346" y="136"/>
                    <a:pt x="351" y="140"/>
                    <a:pt x="356" y="140"/>
                  </a:cubicBezTo>
                  <a:cubicBezTo>
                    <a:pt x="357" y="140"/>
                    <a:pt x="358" y="140"/>
                    <a:pt x="359" y="139"/>
                  </a:cubicBezTo>
                  <a:cubicBezTo>
                    <a:pt x="454" y="119"/>
                    <a:pt x="454" y="119"/>
                    <a:pt x="454" y="119"/>
                  </a:cubicBezTo>
                  <a:cubicBezTo>
                    <a:pt x="461" y="118"/>
                    <a:pt x="465" y="111"/>
                    <a:pt x="464" y="105"/>
                  </a:cubicBezTo>
                  <a:cubicBezTo>
                    <a:pt x="462" y="98"/>
                    <a:pt x="456" y="94"/>
                    <a:pt x="449" y="95"/>
                  </a:cubicBezTo>
                  <a:close/>
                  <a:moveTo>
                    <a:pt x="449" y="160"/>
                  </a:moveTo>
                  <a:cubicBezTo>
                    <a:pt x="354" y="181"/>
                    <a:pt x="354" y="181"/>
                    <a:pt x="354" y="181"/>
                  </a:cubicBezTo>
                  <a:cubicBezTo>
                    <a:pt x="347" y="182"/>
                    <a:pt x="343" y="189"/>
                    <a:pt x="344" y="195"/>
                  </a:cubicBezTo>
                  <a:cubicBezTo>
                    <a:pt x="346" y="201"/>
                    <a:pt x="351" y="205"/>
                    <a:pt x="356" y="205"/>
                  </a:cubicBezTo>
                  <a:cubicBezTo>
                    <a:pt x="357" y="205"/>
                    <a:pt x="358" y="205"/>
                    <a:pt x="359" y="205"/>
                  </a:cubicBezTo>
                  <a:cubicBezTo>
                    <a:pt x="454" y="184"/>
                    <a:pt x="454" y="184"/>
                    <a:pt x="454" y="184"/>
                  </a:cubicBezTo>
                  <a:cubicBezTo>
                    <a:pt x="461" y="183"/>
                    <a:pt x="465" y="176"/>
                    <a:pt x="464" y="170"/>
                  </a:cubicBezTo>
                  <a:cubicBezTo>
                    <a:pt x="462" y="163"/>
                    <a:pt x="456" y="159"/>
                    <a:pt x="449" y="160"/>
                  </a:cubicBezTo>
                  <a:close/>
                  <a:moveTo>
                    <a:pt x="449" y="226"/>
                  </a:moveTo>
                  <a:cubicBezTo>
                    <a:pt x="354" y="246"/>
                    <a:pt x="354" y="246"/>
                    <a:pt x="354" y="246"/>
                  </a:cubicBezTo>
                  <a:cubicBezTo>
                    <a:pt x="347" y="247"/>
                    <a:pt x="343" y="254"/>
                    <a:pt x="344" y="260"/>
                  </a:cubicBezTo>
                  <a:cubicBezTo>
                    <a:pt x="346" y="266"/>
                    <a:pt x="351" y="270"/>
                    <a:pt x="356" y="270"/>
                  </a:cubicBezTo>
                  <a:cubicBezTo>
                    <a:pt x="357" y="270"/>
                    <a:pt x="358" y="270"/>
                    <a:pt x="359" y="270"/>
                  </a:cubicBezTo>
                  <a:cubicBezTo>
                    <a:pt x="454" y="250"/>
                    <a:pt x="454" y="250"/>
                    <a:pt x="454" y="250"/>
                  </a:cubicBezTo>
                  <a:cubicBezTo>
                    <a:pt x="461" y="248"/>
                    <a:pt x="465" y="242"/>
                    <a:pt x="464" y="235"/>
                  </a:cubicBezTo>
                  <a:cubicBezTo>
                    <a:pt x="462" y="228"/>
                    <a:pt x="456" y="224"/>
                    <a:pt x="449" y="226"/>
                  </a:cubicBezTo>
                  <a:close/>
                  <a:moveTo>
                    <a:pt x="449" y="291"/>
                  </a:moveTo>
                  <a:cubicBezTo>
                    <a:pt x="354" y="311"/>
                    <a:pt x="354" y="311"/>
                    <a:pt x="354" y="311"/>
                  </a:cubicBezTo>
                  <a:cubicBezTo>
                    <a:pt x="347" y="312"/>
                    <a:pt x="343" y="319"/>
                    <a:pt x="344" y="326"/>
                  </a:cubicBezTo>
                  <a:cubicBezTo>
                    <a:pt x="346" y="331"/>
                    <a:pt x="351" y="335"/>
                    <a:pt x="356" y="335"/>
                  </a:cubicBezTo>
                  <a:cubicBezTo>
                    <a:pt x="357" y="335"/>
                    <a:pt x="358" y="335"/>
                    <a:pt x="359" y="335"/>
                  </a:cubicBezTo>
                  <a:cubicBezTo>
                    <a:pt x="454" y="315"/>
                    <a:pt x="454" y="315"/>
                    <a:pt x="454" y="315"/>
                  </a:cubicBezTo>
                  <a:cubicBezTo>
                    <a:pt x="461" y="313"/>
                    <a:pt x="465" y="307"/>
                    <a:pt x="464" y="300"/>
                  </a:cubicBezTo>
                  <a:cubicBezTo>
                    <a:pt x="462" y="294"/>
                    <a:pt x="456" y="290"/>
                    <a:pt x="449" y="291"/>
                  </a:cubicBezTo>
                  <a:close/>
                  <a:moveTo>
                    <a:pt x="449" y="356"/>
                  </a:moveTo>
                  <a:cubicBezTo>
                    <a:pt x="354" y="376"/>
                    <a:pt x="354" y="376"/>
                    <a:pt x="354" y="376"/>
                  </a:cubicBezTo>
                  <a:cubicBezTo>
                    <a:pt x="347" y="378"/>
                    <a:pt x="343" y="384"/>
                    <a:pt x="344" y="391"/>
                  </a:cubicBezTo>
                  <a:cubicBezTo>
                    <a:pt x="346" y="397"/>
                    <a:pt x="351" y="401"/>
                    <a:pt x="356" y="401"/>
                  </a:cubicBezTo>
                  <a:cubicBezTo>
                    <a:pt x="357" y="401"/>
                    <a:pt x="358" y="401"/>
                    <a:pt x="359" y="400"/>
                  </a:cubicBezTo>
                  <a:cubicBezTo>
                    <a:pt x="454" y="380"/>
                    <a:pt x="454" y="380"/>
                    <a:pt x="454" y="380"/>
                  </a:cubicBezTo>
                  <a:cubicBezTo>
                    <a:pt x="461" y="379"/>
                    <a:pt x="465" y="372"/>
                    <a:pt x="464" y="366"/>
                  </a:cubicBezTo>
                  <a:cubicBezTo>
                    <a:pt x="462" y="359"/>
                    <a:pt x="456" y="355"/>
                    <a:pt x="449" y="356"/>
                  </a:cubicBezTo>
                  <a:close/>
                  <a:moveTo>
                    <a:pt x="449" y="421"/>
                  </a:moveTo>
                  <a:cubicBezTo>
                    <a:pt x="354" y="442"/>
                    <a:pt x="354" y="442"/>
                    <a:pt x="354" y="442"/>
                  </a:cubicBezTo>
                  <a:cubicBezTo>
                    <a:pt x="347" y="443"/>
                    <a:pt x="343" y="450"/>
                    <a:pt x="344" y="456"/>
                  </a:cubicBezTo>
                  <a:cubicBezTo>
                    <a:pt x="346" y="462"/>
                    <a:pt x="351" y="466"/>
                    <a:pt x="356" y="466"/>
                  </a:cubicBezTo>
                  <a:cubicBezTo>
                    <a:pt x="357" y="466"/>
                    <a:pt x="358" y="466"/>
                    <a:pt x="359" y="466"/>
                  </a:cubicBezTo>
                  <a:cubicBezTo>
                    <a:pt x="454" y="445"/>
                    <a:pt x="454" y="445"/>
                    <a:pt x="454" y="445"/>
                  </a:cubicBezTo>
                  <a:cubicBezTo>
                    <a:pt x="461" y="444"/>
                    <a:pt x="465" y="437"/>
                    <a:pt x="464" y="431"/>
                  </a:cubicBezTo>
                  <a:cubicBezTo>
                    <a:pt x="462" y="424"/>
                    <a:pt x="456" y="420"/>
                    <a:pt x="449" y="4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69365" y="2109470"/>
            <a:ext cx="23406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        </a:t>
            </a:r>
            <a:r>
              <a:rPr lang="zh-CN" altLang="en-US" sz="1000"/>
              <a:t> 在中国，随着企业对安全管理的重视，访客管理系统已经在众多大中型企业和高校得到广泛应用。</a:t>
            </a:r>
            <a:endParaRPr lang="zh-CN" altLang="en-US" sz="1000"/>
          </a:p>
          <a:p>
            <a:r>
              <a:rPr lang="en-US" altLang="zh-CN" sz="1000"/>
              <a:t>         </a:t>
            </a:r>
            <a:r>
              <a:rPr lang="zh-CN" altLang="en-US" sz="1000"/>
              <a:t>各行业纷纷引入访客系统，但仍存在管理体系不够智能、信息不够完善等问题。</a:t>
            </a:r>
            <a:endParaRPr lang="zh-CN" altLang="en-US" sz="1000"/>
          </a:p>
          <a:p>
            <a:r>
              <a:rPr lang="en-US" altLang="zh-CN" sz="1000"/>
              <a:t>         </a:t>
            </a:r>
            <a:r>
              <a:rPr lang="zh-CN" altLang="en-US" sz="1000"/>
              <a:t>许多企业开始使用智能硬件，如身份证识别、二维码扫描器、车牌识别设备等，以提高访客识别的准确性和效率。然而，对于不同类型的访客，尤其是长期物流司机和施工人员，仍存在差异化管理的挑战。</a:t>
            </a:r>
            <a:endParaRPr lang="zh-CN" altLang="en-US" sz="1000"/>
          </a:p>
        </p:txBody>
      </p:sp>
      <p:sp>
        <p:nvSpPr>
          <p:cNvPr id="4" name="文本框 3"/>
          <p:cNvSpPr txBox="1"/>
          <p:nvPr/>
        </p:nvSpPr>
        <p:spPr>
          <a:xfrm>
            <a:off x="5801995" y="2028825"/>
            <a:ext cx="183324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</a:t>
            </a:r>
            <a:r>
              <a:rPr lang="en-US" altLang="zh-CN"/>
              <a:t>    </a:t>
            </a:r>
            <a:r>
              <a:rPr lang="zh-CN" altLang="en-US" sz="1000"/>
              <a:t>在国外，一些发达国家的企业已经实现了综合智能访客管理系统，通过结合人工智能、物联网和大数据等技术，实现对各类访客的全方位管理。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 </a:t>
            </a:r>
            <a:r>
              <a:rPr lang="en-US" altLang="zh-CN" sz="1000"/>
              <a:t>        </a:t>
            </a:r>
            <a:r>
              <a:rPr lang="zh-CN" altLang="en-US" sz="1000"/>
              <a:t>国外的访客管理系统更注重安全管理和合规性，通过高度自动化的审批流程、精准的身份识别技术，确保了客进出的安全性和合规性。</a:t>
            </a:r>
            <a:endParaRPr lang="zh-CN" altLang="en-US"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3466534" y="1580961"/>
            <a:ext cx="238238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1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Century Gothic" panose="020B0502020202020204"/>
                <a:ea typeface="方正兰亭黑_GBK"/>
                <a:cs typeface="+mn-cs"/>
              </a:rPr>
              <a:t>Research Methods And Processes</a:t>
            </a:r>
            <a:endParaRPr kumimoji="0" lang="en-US" altLang="zh-CN" sz="1050" b="1" i="1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Century Gothic" panose="020B0502020202020204"/>
              <a:ea typeface="方正兰亭黑_GBK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325230" y="1865532"/>
            <a:ext cx="4493538" cy="83099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研究方法及过程</a:t>
            </a:r>
            <a:endParaRPr kumimoji="0" lang="zh-CN" altLang="en-US" sz="48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4121944" y="3421857"/>
            <a:ext cx="900112" cy="29289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/>
              <a:t>第二单元</a:t>
            </a:r>
            <a:endParaRPr lang="zh-CN" altLang="en-US" sz="1100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3551237" y="4646037"/>
            <a:ext cx="2041525" cy="24511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电子与信息工程学院</a:t>
            </a:r>
            <a:r>
              <a:rPr kumimoji="0" lang="en-US" altLang="zh-CN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计算机</a:t>
            </a:r>
            <a:r>
              <a:rPr kumimoji="0" lang="en-US" altLang="zh-CN" sz="1000" b="0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2111</a:t>
            </a:r>
            <a:endParaRPr kumimoji="0" lang="en-US" altLang="zh-CN" sz="1000" b="0" i="0" u="none" strike="noStrike" kern="1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 bwMode="auto">
          <a:xfrm>
            <a:off x="3972559" y="233423"/>
            <a:ext cx="1198880" cy="39878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研究方法</a:t>
            </a:r>
            <a:endParaRPr kumimoji="0" lang="zh-CN" altLang="en-US" sz="20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004457" y="593642"/>
            <a:ext cx="3135085" cy="1987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1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+mj-lt"/>
                <a:ea typeface="微软雅黑 Light" panose="020B0502040204020203" charset="-122"/>
                <a:cs typeface="+mn-cs"/>
              </a:rPr>
              <a:t>Research Methods </a:t>
            </a:r>
            <a:endParaRPr kumimoji="0" lang="en-US" altLang="zh-CN" sz="700" b="1" i="1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+mj-lt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091" y="849845"/>
            <a:ext cx="14581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57837" y="1249457"/>
            <a:ext cx="3696511" cy="1542943"/>
            <a:chOff x="622570" y="1254867"/>
            <a:chExt cx="3696511" cy="1542943"/>
          </a:xfrm>
        </p:grpSpPr>
        <p:sp>
          <p:nvSpPr>
            <p:cNvPr id="2" name="矩形 1"/>
            <p:cNvSpPr/>
            <p:nvPr/>
          </p:nvSpPr>
          <p:spPr>
            <a:xfrm>
              <a:off x="622570" y="1254867"/>
              <a:ext cx="3696511" cy="14786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 bwMode="auto">
            <a:xfrm>
              <a:off x="1383046" y="1485486"/>
              <a:ext cx="995680" cy="33718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文献综述</a:t>
              </a:r>
              <a:endParaRPr kumimoji="0" lang="zh-CN" altLang="en-US" sz="1600" b="1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383045" y="1737360"/>
              <a:ext cx="2907601" cy="1060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kumimoji="0" lang="en-US" altLang="zh-CN" sz="1050" b="0" i="0" u="none" strike="noStrike" cap="none" spc="0" normalizeH="0" baseline="0">
                  <a:solidFill>
                    <a:schemeClr val="bg1"/>
                  </a:solidFill>
                </a:rPr>
                <a:t>通过广泛查阅相关文献，包括国内外学术论文、技术报告和企业案例，了解当前访客管理系统的发展趋势、技术应用以及存在的问题。这为我们构建研究框架和方法提供了理论支持。</a:t>
              </a:r>
              <a:endParaRPr kumimoji="0" lang="en-US" altLang="zh-CN" sz="1050" b="0" i="0" u="none" strike="noStrike" cap="none" spc="0" normalizeH="0" baseline="0">
                <a:solidFill>
                  <a:schemeClr val="bg1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645414" y="1267783"/>
              <a:ext cx="891212" cy="83099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1" i="1" u="none" strike="noStrike" kern="1200" cap="none" spc="0" normalizeH="0" baseline="0" noProof="0">
                  <a:ln>
                    <a:noFill/>
                  </a:ln>
                  <a:gradFill flip="none" rotWithShape="1">
                    <a:gsLst>
                      <a:gs pos="0">
                        <a:schemeClr val="bg1"/>
                      </a:gs>
                      <a:gs pos="98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+mj-lt"/>
                  <a:ea typeface="微软雅黑 Light" panose="020B0502040204020203" charset="-122"/>
                  <a:cs typeface="+mn-cs"/>
                </a:rPr>
                <a:t>01</a:t>
              </a:r>
              <a:endParaRPr kumimoji="0" lang="en-US" altLang="zh-CN" sz="4800" b="1" i="1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98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j-lt"/>
                <a:ea typeface="微软雅黑 Light" panose="020B0502040204020203" charset="-122"/>
                <a:cs typeface="+mn-cs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696791" y="1249457"/>
            <a:ext cx="3696511" cy="1542943"/>
            <a:chOff x="622570" y="1254867"/>
            <a:chExt cx="3696511" cy="1542943"/>
          </a:xfrm>
        </p:grpSpPr>
        <p:sp>
          <p:nvSpPr>
            <p:cNvPr id="54" name="矩形 53"/>
            <p:cNvSpPr/>
            <p:nvPr/>
          </p:nvSpPr>
          <p:spPr>
            <a:xfrm>
              <a:off x="622570" y="1254867"/>
              <a:ext cx="3696511" cy="14786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1383046" y="1485486"/>
              <a:ext cx="2011680" cy="33718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需求分析与问题定义</a:t>
              </a:r>
              <a:endParaRPr kumimoji="0" lang="zh-CN" altLang="en-US" sz="1600" b="1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383045" y="1737360"/>
              <a:ext cx="2907601" cy="1060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kumimoji="0" lang="en-US" altLang="zh-CN" sz="1050" b="0" i="0" u="none" strike="noStrike" cap="none" spc="0" normalizeH="0" baseline="0">
                  <a:solidFill>
                    <a:schemeClr val="bg1"/>
                  </a:solidFill>
                </a:rPr>
                <a:t>与企业和专业领域专家进行深入交流，了解不同类型访客的实际需求和企业管理的痛点。通过调研，明确访客管理系统需要解决的问题，为后续设计提供指导。</a:t>
              </a:r>
              <a:endParaRPr kumimoji="0" lang="en-US" altLang="zh-CN" sz="1050" b="0" i="0" u="none" strike="noStrike" cap="none" spc="0" normalizeH="0" baseline="0">
                <a:solidFill>
                  <a:schemeClr val="bg1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45414" y="1267783"/>
              <a:ext cx="891212" cy="83099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1" i="1" u="none" strike="noStrike" kern="1200" cap="none" spc="0" normalizeH="0" baseline="0" noProof="0">
                  <a:ln>
                    <a:noFill/>
                  </a:ln>
                  <a:gradFill flip="none" rotWithShape="1">
                    <a:gsLst>
                      <a:gs pos="0">
                        <a:schemeClr val="bg1"/>
                      </a:gs>
                      <a:gs pos="98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+mj-lt"/>
                  <a:ea typeface="微软雅黑 Light" panose="020B0502040204020203" charset="-122"/>
                  <a:cs typeface="+mn-cs"/>
                </a:rPr>
                <a:t>02</a:t>
              </a:r>
              <a:endParaRPr kumimoji="0" lang="en-US" altLang="zh-CN" sz="4800" b="1" i="1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98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j-lt"/>
                <a:ea typeface="微软雅黑 Light" panose="020B0502040204020203" charset="-122"/>
                <a:cs typeface="+mn-cs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57837" y="2910527"/>
            <a:ext cx="3696511" cy="1526433"/>
            <a:chOff x="622570" y="1254867"/>
            <a:chExt cx="3696511" cy="1526433"/>
          </a:xfrm>
        </p:grpSpPr>
        <p:sp>
          <p:nvSpPr>
            <p:cNvPr id="59" name="矩形 58"/>
            <p:cNvSpPr/>
            <p:nvPr/>
          </p:nvSpPr>
          <p:spPr>
            <a:xfrm>
              <a:off x="622570" y="1254867"/>
              <a:ext cx="3696511" cy="14786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 bwMode="auto">
            <a:xfrm>
              <a:off x="1383046" y="1267681"/>
              <a:ext cx="1605280" cy="33718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系统设计与建模</a:t>
              </a:r>
              <a:endParaRPr kumimoji="0" lang="zh-CN" altLang="en-US" sz="1600" b="1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383045" y="1478280"/>
              <a:ext cx="2907601" cy="1303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kumimoji="0" lang="en-US" altLang="zh-CN" sz="1050" b="0" i="0" u="none" strike="noStrike" cap="none" spc="0" normalizeH="0" baseline="0">
                  <a:solidFill>
                    <a:schemeClr val="bg1"/>
                  </a:solidFill>
                </a:rPr>
                <a:t>基于需求分析，我们进行了智能访客闭环管理系统的整体设计与建模。包括硬件系统设计、软件系统设计以及系统整合。在这个阶段，我们考虑了系统的可扩展性、安全性、时效性等方面，确保系统能够应对不同访客类型的需求。</a:t>
              </a:r>
              <a:r>
                <a:rPr lang="en-US" altLang="zh-CN" sz="1050">
                  <a:solidFill>
                    <a:schemeClr val="bg1"/>
                  </a:solidFill>
                </a:rPr>
                <a:t> </a:t>
              </a:r>
              <a:endParaRPr lang="en-US" altLang="zh-CN" sz="1050">
                <a:solidFill>
                  <a:schemeClr val="bg1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645414" y="1267783"/>
              <a:ext cx="891212" cy="83099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1" i="1" u="none" strike="noStrike" kern="1200" cap="none" spc="0" normalizeH="0" baseline="0" noProof="0">
                  <a:ln>
                    <a:noFill/>
                  </a:ln>
                  <a:gradFill flip="none" rotWithShape="1">
                    <a:gsLst>
                      <a:gs pos="0">
                        <a:schemeClr val="bg1"/>
                      </a:gs>
                      <a:gs pos="98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+mj-lt"/>
                  <a:ea typeface="微软雅黑 Light" panose="020B0502040204020203" charset="-122"/>
                  <a:cs typeface="+mn-cs"/>
                </a:rPr>
                <a:t>03</a:t>
              </a:r>
              <a:endParaRPr kumimoji="0" lang="en-US" altLang="zh-CN" sz="4800" b="1" i="1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98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j-lt"/>
                <a:ea typeface="微软雅黑 Light" panose="020B0502040204020203" charset="-122"/>
                <a:cs typeface="+mn-cs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696791" y="2869887"/>
            <a:ext cx="3696511" cy="1567073"/>
            <a:chOff x="622570" y="1214227"/>
            <a:chExt cx="3696511" cy="1567073"/>
          </a:xfrm>
        </p:grpSpPr>
        <p:sp>
          <p:nvSpPr>
            <p:cNvPr id="64" name="矩形 63"/>
            <p:cNvSpPr/>
            <p:nvPr/>
          </p:nvSpPr>
          <p:spPr>
            <a:xfrm>
              <a:off x="622570" y="1214227"/>
              <a:ext cx="3696511" cy="14786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 bwMode="auto">
            <a:xfrm>
              <a:off x="1383046" y="1255616"/>
              <a:ext cx="1605280" cy="33718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原型开发与优化</a:t>
              </a:r>
              <a:endParaRPr kumimoji="0" lang="zh-CN" altLang="en-US" sz="1600" b="1" i="0" u="none" strike="noStrike" kern="1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383045" y="1478280"/>
              <a:ext cx="2907601" cy="1303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kumimoji="0" lang="en-US" altLang="zh-CN" sz="1050" b="0" i="0" u="none" strike="noStrike" cap="none" spc="0" normalizeH="0" baseline="0">
                  <a:solidFill>
                    <a:schemeClr val="bg1"/>
                  </a:solidFill>
                </a:rPr>
                <a:t>采用迭代的开发方式，先制作初步原型，通过内部测试和反馈进行优化。在这个过程中，我们着重测试系统的稳定性、用户友好性和与硬件设备的协同性，确保系统能够在实际应用中达到预期效果。</a:t>
              </a:r>
              <a:endParaRPr kumimoji="0" lang="en-US" altLang="zh-CN" sz="1050" b="0" i="0" u="none" strike="noStrike" cap="none" spc="0" normalizeH="0" baseline="0">
                <a:solidFill>
                  <a:schemeClr val="bg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645414" y="1267783"/>
              <a:ext cx="891212" cy="83099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1" i="1" u="none" strike="noStrike" kern="1200" cap="none" spc="0" normalizeH="0" baseline="0" noProof="0">
                  <a:ln>
                    <a:noFill/>
                  </a:ln>
                  <a:gradFill flip="none" rotWithShape="1">
                    <a:gsLst>
                      <a:gs pos="0">
                        <a:schemeClr val="bg1"/>
                      </a:gs>
                      <a:gs pos="98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+mj-lt"/>
                  <a:ea typeface="微软雅黑 Light" panose="020B0502040204020203" charset="-122"/>
                  <a:cs typeface="+mn-cs"/>
                </a:rPr>
                <a:t>04</a:t>
              </a:r>
              <a:endParaRPr kumimoji="0" lang="en-US" altLang="zh-CN" sz="4800" b="1" i="1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98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j-lt"/>
                <a:ea typeface="微软雅黑 Light" panose="020B0502040204020203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 bwMode="auto">
          <a:xfrm>
            <a:off x="3972559" y="233423"/>
            <a:ext cx="1198880" cy="39878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研究过程</a:t>
            </a:r>
            <a:endParaRPr kumimoji="0" lang="zh-CN" altLang="en-US" sz="20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004457" y="593642"/>
            <a:ext cx="3135085" cy="1987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1" u="none" strike="noStrike" kern="12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+mj-lt"/>
                <a:ea typeface="微软雅黑 Light" panose="020B0502040204020203" charset="-122"/>
                <a:cs typeface="+mn-cs"/>
              </a:rPr>
              <a:t>Research  Processes</a:t>
            </a:r>
            <a:endParaRPr kumimoji="0" lang="en-US" altLang="zh-CN" sz="700" b="1" i="1" u="none" strike="noStrike" kern="12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+mj-lt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091" y="849845"/>
            <a:ext cx="14581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237121" y="2357886"/>
            <a:ext cx="6777724" cy="733006"/>
            <a:chOff x="1526827" y="2242542"/>
            <a:chExt cx="6090345" cy="658415"/>
          </a:xfrm>
          <a:solidFill>
            <a:schemeClr val="accent1"/>
          </a:solidFill>
        </p:grpSpPr>
        <p:sp>
          <p:nvSpPr>
            <p:cNvPr id="20" name="任意多边形: 形状 19"/>
            <p:cNvSpPr/>
            <p:nvPr/>
          </p:nvSpPr>
          <p:spPr>
            <a:xfrm>
              <a:off x="1526827" y="2242542"/>
              <a:ext cx="1646039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3008262" y="2242542"/>
              <a:ext cx="1646039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4489698" y="2242542"/>
              <a:ext cx="1646039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5971133" y="2242542"/>
              <a:ext cx="1646039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 bwMode="auto">
          <a:xfrm>
            <a:off x="1412048" y="3255428"/>
            <a:ext cx="14020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敏捷团队构建</a:t>
            </a:r>
            <a:endParaRPr kumimoji="0" lang="zh-CN" altLang="en-US" sz="16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0654" y="3533671"/>
            <a:ext cx="2264869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我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们组建了一个敏捷开发团队。团队成员具备跨领域的技能，以便更好地应对系统开发中可能的多方面问题。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181022" y="1189164"/>
            <a:ext cx="11988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迭代式开发</a:t>
            </a:r>
            <a:endParaRPr kumimoji="0" lang="zh-CN" altLang="en-US" sz="16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648027" y="1455332"/>
            <a:ext cx="2264869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sym typeface="+mn-ea"/>
              </a:rPr>
              <a:t>采用迭代式开发，每个迭代周期约为2至4周。每个迭代周期都会交付一个部分功能的可用版本。</a:t>
            </a:r>
            <a:endParaRPr lang="en-US" altLang="zh-CN" sz="105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6426994" y="911008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测试反馈</a:t>
            </a:r>
            <a:endParaRPr kumimoji="0" lang="zh-CN" altLang="en-US" sz="16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792400" y="1189251"/>
            <a:ext cx="2264869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我们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团队对于软件进行了大量测试。逐渐使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我们能够更好地理解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项目需求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，调整系统功能和用户界面，确保系统符合实际使用场景。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4802465" y="3326449"/>
            <a:ext cx="111760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上传</a:t>
            </a:r>
            <a:r>
              <a:rPr kumimoji="0" lang="en-US" altLang="zh-CN" sz="1600" b="1" i="0" u="none" strike="noStrike" kern="100" cap="none" spc="0" normalizeH="0" baseline="0" noProof="0">
                <a:ln>
                  <a:noFill/>
                </a:ln>
                <a:solidFill>
                  <a:srgbClr val="4255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CASE</a:t>
            </a:r>
            <a:endParaRPr kumimoji="0" lang="en-US" altLang="zh-CN" sz="1600" b="1" i="0" u="none" strike="noStrike" kern="100" cap="none" spc="0" normalizeH="0" baseline="0" noProof="0">
              <a:ln>
                <a:noFill/>
              </a:ln>
              <a:solidFill>
                <a:srgbClr val="4255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228831" y="3592617"/>
            <a:ext cx="2264869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通过将软件源码托管至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github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+mn-cs"/>
              </a:rPr>
              <a:t>，提高团队之间整体合作，即时发现问题，修改。</a:t>
            </a: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588258" y="2530066"/>
            <a:ext cx="384406" cy="386106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46" name="AutoShape 37"/>
            <p:cNvSpPr/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  <p:sp>
          <p:nvSpPr>
            <p:cNvPr id="47" name="AutoShape 38"/>
            <p:cNvSpPr/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  <p:sp>
          <p:nvSpPr>
            <p:cNvPr id="48" name="AutoShape 39"/>
            <p:cNvSpPr/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  <p:sp>
          <p:nvSpPr>
            <p:cNvPr id="49" name="AutoShape 40"/>
            <p:cNvSpPr/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  <p:sp>
          <p:nvSpPr>
            <p:cNvPr id="50" name="AutoShape 41"/>
            <p:cNvSpPr/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  <p:sp>
          <p:nvSpPr>
            <p:cNvPr id="51" name="AutoShape 42"/>
            <p:cNvSpPr/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301132" y="2530707"/>
            <a:ext cx="384824" cy="384824"/>
            <a:chOff x="5394312" y="2141343"/>
            <a:chExt cx="359165" cy="359165"/>
          </a:xfrm>
          <a:solidFill>
            <a:schemeClr val="bg1"/>
          </a:solidFill>
        </p:grpSpPr>
        <p:sp>
          <p:nvSpPr>
            <p:cNvPr id="53" name="AutoShape 56"/>
            <p:cNvSpPr/>
            <p:nvPr/>
          </p:nvSpPr>
          <p:spPr bwMode="auto">
            <a:xfrm>
              <a:off x="5394312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  <p:sp>
          <p:nvSpPr>
            <p:cNvPr id="54" name="AutoShape 57"/>
            <p:cNvSpPr/>
            <p:nvPr/>
          </p:nvSpPr>
          <p:spPr bwMode="auto">
            <a:xfrm>
              <a:off x="5641124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  <p:sp>
          <p:nvSpPr>
            <p:cNvPr id="55" name="AutoShape 58"/>
            <p:cNvSpPr/>
            <p:nvPr/>
          </p:nvSpPr>
          <p:spPr bwMode="auto">
            <a:xfrm>
              <a:off x="5517718" y="2141343"/>
              <a:ext cx="11235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</p:grpSp>
      <p:sp>
        <p:nvSpPr>
          <p:cNvPr id="56" name="AutoShape 112"/>
          <p:cNvSpPr/>
          <p:nvPr/>
        </p:nvSpPr>
        <p:spPr bwMode="auto">
          <a:xfrm>
            <a:off x="6927796" y="2530916"/>
            <a:ext cx="386108" cy="384406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微软雅黑 Light" panose="020B0502040204020203" charset="-122"/>
              <a:cs typeface="+mn-cs"/>
              <a:sym typeface="Gill Sans" charset="0"/>
            </a:endParaRPr>
          </a:p>
        </p:txBody>
      </p:sp>
      <p:grpSp>
        <p:nvGrpSpPr>
          <p:cNvPr id="57" name="组合 56"/>
          <p:cNvGrpSpPr/>
          <p:nvPr/>
        </p:nvGrpSpPr>
        <p:grpSpPr>
          <a:xfrm flipH="1">
            <a:off x="1956216" y="2530707"/>
            <a:ext cx="384824" cy="384824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58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  <p:sp>
          <p:nvSpPr>
            <p:cNvPr id="59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027*3877*344*34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commondata" val="eyJjb3VudCI6MTQsImhkaWQiOiJiNGY1NjFiYTFmOWU2YWNkYzEwMDk5MGM0M2E5YTkzNyIsInVzZXJDb3VudCI6MTB9"/>
</p:tagLst>
</file>

<file path=ppt/theme/theme1.xml><?xml version="1.0" encoding="utf-8"?>
<a:theme xmlns:a="http://schemas.openxmlformats.org/drawingml/2006/main" name="1_Office 主题​​">
  <a:themeElements>
    <a:clrScheme name="自定义 290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42556C"/>
      </a:accent1>
      <a:accent2>
        <a:srgbClr val="29323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5-3">
      <a:majorFont>
        <a:latin typeface="Century Gothic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2596</Words>
  <Application>WPS 演示</Application>
  <PresentationFormat>全屏显示(16:9)</PresentationFormat>
  <Paragraphs>226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Calibri Light</vt:lpstr>
      <vt:lpstr>微软雅黑 Light</vt:lpstr>
      <vt:lpstr>Times New Roman</vt:lpstr>
      <vt:lpstr>Calibri Light</vt:lpstr>
      <vt:lpstr>方正宋刻本秀楷简体</vt:lpstr>
      <vt:lpstr>Century Gothic</vt:lpstr>
      <vt:lpstr>方正兰亭黑_GBK</vt:lpstr>
      <vt:lpstr>黑体</vt:lpstr>
      <vt:lpstr>Gill Sans</vt:lpstr>
      <vt:lpstr>Arial Unicode MS</vt:lpstr>
      <vt:lpstr>Calibri</vt:lpstr>
      <vt:lpstr>Segoe Print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～</cp:lastModifiedBy>
  <cp:revision>91</cp:revision>
  <dcterms:created xsi:type="dcterms:W3CDTF">2021-03-18T16:17:00Z</dcterms:created>
  <dcterms:modified xsi:type="dcterms:W3CDTF">2023-12-03T01:40:47Z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DA125804E8504965974BFD5FE8F8A62C_13</vt:lpwstr>
  </property>
  <property fmtid="{D5CDD505-2E9C-101B-9397-08002B2CF9AE}" pid="3" name="KSOProductBuildVer">
    <vt:lpwstr>2052-12.1.0.15990</vt:lpwstr>
  </property>
  <property fmtid="{D5CDD505-2E9C-101B-9397-08002B2CF9AE}" pid="4" name="KSOTemplateUUID">
    <vt:lpwstr>v1.0_mb_p4TE5/ynfy3nwb2ToByuRQ==</vt:lpwstr>
  </property>
</Properties>
</file>